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314" r:id="rId3"/>
    <p:sldId id="374" r:id="rId4"/>
    <p:sldId id="402" r:id="rId5"/>
    <p:sldId id="367" r:id="rId6"/>
    <p:sldId id="386" r:id="rId7"/>
    <p:sldId id="387" r:id="rId8"/>
    <p:sldId id="389" r:id="rId9"/>
    <p:sldId id="404" r:id="rId10"/>
    <p:sldId id="405" r:id="rId11"/>
    <p:sldId id="407" r:id="rId12"/>
    <p:sldId id="406" r:id="rId13"/>
    <p:sldId id="409" r:id="rId14"/>
    <p:sldId id="392" r:id="rId15"/>
    <p:sldId id="403" r:id="rId16"/>
    <p:sldId id="408" r:id="rId17"/>
    <p:sldId id="411" r:id="rId18"/>
    <p:sldId id="410" r:id="rId1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CC00"/>
    <a:srgbClr val="554B19"/>
    <a:srgbClr val="000000"/>
    <a:srgbClr val="245BD1"/>
    <a:srgbClr val="FFFFFF"/>
    <a:srgbClr val="FFFB30"/>
    <a:srgbClr val="EFFF50"/>
    <a:srgbClr val="FFCE02"/>
    <a:srgbClr val="FFDF4C"/>
    <a:srgbClr val="21EB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912" y="-344"/>
      </p:cViewPr>
      <p:guideLst>
        <p:guide orient="horz" pos="788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fld id="{27B8B1A6-F7BC-7743-9338-1A437C3D27A3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fld id="{BE93362E-E580-3442-8E5B-ED3E2AB49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43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AutoNum type="arabicParenR"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38AC9F7-DF6D-874F-8A27-24BD2839E4D3}" type="slidenum">
              <a:rPr lang="en-US" sz="1200">
                <a:cs typeface="Arial" charset="0"/>
              </a:rPr>
              <a:pPr eaLnBrk="1" hangingPunct="1"/>
              <a:t>2</a:t>
            </a:fld>
            <a:endParaRPr lang="en-US" sz="1200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3362E-E580-3442-8E5B-ED3E2AB496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25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3362E-E580-3442-8E5B-ED3E2AB496E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25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Point is not the ontology itself, point is the function.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71771C-C13E-8441-8410-EAB8957E9BF3}" type="slidenum">
              <a:rPr lang="en-US" sz="1200"/>
              <a:pPr eaLnBrk="1" hangingPunct="1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239A881-23F9-1049-A255-598467A7E0D2}" type="slidenum">
              <a:rPr lang="en-US" sz="1200">
                <a:cs typeface="Arial" charset="0"/>
              </a:rPr>
              <a:pPr eaLnBrk="1" hangingPunct="1"/>
              <a:t>3</a:t>
            </a:fld>
            <a:endParaRPr lang="en-US" sz="1200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Much easier to focus on observations, so we build infrastructure primarily on that and attempt to develop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BB111D-C2A6-E84D-968E-1FF21162AA3B}" type="slidenum">
              <a:rPr lang="en-US" sz="1200">
                <a:cs typeface="Arial" charset="0"/>
              </a:rPr>
              <a:pPr eaLnBrk="1" hangingPunct="1"/>
              <a:t>4</a:t>
            </a:fld>
            <a:endParaRPr lang="en-US" sz="1200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Point is not the ontology itself, point is the function.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71771C-C13E-8441-8410-EAB8957E9BF3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Point is not the ontology itself, point is the function.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71771C-C13E-8441-8410-EAB8957E9BF3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Point is not the ontology itself, point is the function.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71771C-C13E-8441-8410-EAB8957E9BF3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Point is not the ontology itself, point is the function.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71771C-C13E-8441-8410-EAB8957E9BF3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Point is not the ontology itself, point is the function.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71771C-C13E-8441-8410-EAB8957E9BF3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Point is not the ontology itself, point is the function.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71771C-C13E-8441-8410-EAB8957E9BF3}" type="slidenum">
              <a:rPr lang="en-US" sz="1200"/>
              <a:pPr eaLnBrk="1" hangingPunct="1"/>
              <a:t>14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B53A56-1250-BC4D-A191-AC0B94558563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861DF-D53D-F049-88EE-BBABDA6E8B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93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E40344-D751-D440-AB24-AF57A7A010C1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1CF72-8998-F947-B814-9551B67EFE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4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E82C7D-799E-A144-A122-74D16AE7CFAA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074DB-CCA2-6C42-8200-D3BD30AFA3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69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/>
          <p:cNvCxnSpPr>
            <a:cxnSpLocks noChangeShapeType="1"/>
          </p:cNvCxnSpPr>
          <p:nvPr userDrawn="1"/>
        </p:nvCxnSpPr>
        <p:spPr bwMode="auto">
          <a:xfrm rot="5400000">
            <a:off x="189707" y="3315494"/>
            <a:ext cx="5562600" cy="1587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2286000" cy="1143000"/>
          </a:xfrm>
        </p:spPr>
        <p:txBody>
          <a:bodyPr/>
          <a:lstStyle>
            <a:lvl1pPr algn="l"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00400" y="533400"/>
            <a:ext cx="5410200" cy="5668963"/>
          </a:xfrm>
        </p:spPr>
        <p:txBody>
          <a:bodyPr/>
          <a:lstStyle>
            <a:lvl1pPr marL="91440" indent="-182880">
              <a:buClr>
                <a:schemeClr val="accent5">
                  <a:lumMod val="60000"/>
                  <a:lumOff val="40000"/>
                </a:schemeClr>
              </a:buClr>
              <a:buFont typeface="Arial"/>
              <a:buChar char="•"/>
              <a:defRPr sz="2400"/>
            </a:lvl1pPr>
            <a:lvl2pPr marL="411480" indent="-192024">
              <a:buClr>
                <a:schemeClr val="accent5">
                  <a:lumMod val="60000"/>
                  <a:lumOff val="40000"/>
                </a:schemeClr>
              </a:buClr>
              <a:buFont typeface="Arial"/>
              <a:buChar char="•"/>
              <a:defRPr sz="2000"/>
            </a:lvl2pPr>
            <a:lvl3pPr marL="594360" indent="-137160">
              <a:buClr>
                <a:schemeClr val="accent5">
                  <a:lumMod val="60000"/>
                  <a:lumOff val="40000"/>
                </a:schemeClr>
              </a:buClr>
              <a:buFont typeface="Arial"/>
              <a:buChar char="•"/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1676400"/>
            <a:ext cx="2286000" cy="4560888"/>
          </a:xfrm>
        </p:spPr>
        <p:txBody>
          <a:bodyPr/>
          <a:lstStyle>
            <a:lvl1pPr marL="0" indent="0">
              <a:buClr>
                <a:schemeClr val="accent5">
                  <a:lumMod val="60000"/>
                  <a:lumOff val="40000"/>
                </a:schemeClr>
              </a:buClr>
              <a:buFont typeface="Arial"/>
              <a:buNone/>
              <a:defRPr sz="1400"/>
            </a:lvl1pPr>
            <a:lvl2pPr>
              <a:buClr>
                <a:schemeClr val="accent5">
                  <a:lumMod val="60000"/>
                  <a:lumOff val="40000"/>
                </a:schemeClr>
              </a:buClr>
              <a:buFont typeface="Arial"/>
              <a:buNone/>
              <a:defRPr sz="1400"/>
            </a:lvl2pPr>
            <a:lvl3pPr>
              <a:buClr>
                <a:schemeClr val="accent5">
                  <a:lumMod val="60000"/>
                  <a:lumOff val="40000"/>
                </a:schemeClr>
              </a:buClr>
              <a:buFont typeface="Arial"/>
              <a:buNone/>
              <a:defRPr sz="1400"/>
            </a:lvl3pPr>
            <a:lvl4pPr>
              <a:buClr>
                <a:schemeClr val="accent5">
                  <a:lumMod val="60000"/>
                  <a:lumOff val="40000"/>
                </a:schemeClr>
              </a:buClr>
              <a:buFont typeface="Arial"/>
              <a:buNone/>
              <a:defRPr sz="1400"/>
            </a:lvl4pPr>
            <a:lvl5pPr>
              <a:buClr>
                <a:schemeClr val="accent5">
                  <a:lumMod val="60000"/>
                  <a:lumOff val="40000"/>
                </a:schemeClr>
              </a:buClr>
              <a:buFont typeface="Arial"/>
              <a:buNone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tint val="75000"/>
                  </a:schemeClr>
                </a:solidFill>
                <a:ea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7CC870-862B-6C49-8CC0-0AFC49FD1A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1DC2DD-FB81-6E4E-999E-9DB01B060E0E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B5B155-1F90-024A-8704-07B5C9B4D5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4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0D733A-5A01-C848-BBCA-6D3BCFB76A94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8464B8-974F-BB47-82D3-260F7E50D8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9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76E4DC-C6A0-F142-BF2D-2A6AF96A0680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9D44BF-34B0-D047-8D1F-CB22FF71D5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6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F8F39-2B61-4947-B753-65A4398C0C81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07DA9-EA87-B64F-932C-AA5485922C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4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862932-95ED-EE4D-B055-DA8DF6A289BD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031214-CFC7-FF4E-90FF-541A27AA13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5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3D1068-7711-5D46-BECC-48190B91F306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480869-1A96-6748-9F43-F3AD8911A6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9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1C6249-2111-3B4B-A06B-DD97C7CA5789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56D199-D58C-CF4D-9BD1-A9108642EB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7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811D69-99E4-CB47-866F-5091AFD67435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D503FB-B353-3044-A056-78A919834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0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  <a:cs typeface="Arial" charset="0"/>
              </a:defRPr>
            </a:lvl1pPr>
          </a:lstStyle>
          <a:p>
            <a:fld id="{6154D8DF-C7EF-3E4D-9655-FA5A420CE4EC}" type="datetime1">
              <a:rPr lang="en-US"/>
              <a:pPr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cs typeface="Arial" charset="0"/>
              </a:defRPr>
            </a:lvl1pPr>
          </a:lstStyle>
          <a:p>
            <a:fld id="{C9B337F3-D722-0042-93FA-6FF907F1721B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.png"/><Relationship Id="rId1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.png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 txBox="1">
            <a:spLocks/>
          </p:cNvSpPr>
          <p:nvPr/>
        </p:nvSpPr>
        <p:spPr bwMode="auto">
          <a:xfrm>
            <a:off x="690563" y="1542264"/>
            <a:ext cx="7853362" cy="2200275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Preliminary KEfED Annotations for Reading </a:t>
            </a:r>
            <a:endParaRPr lang="en-US" sz="4000" b="1" spc="50" dirty="0">
              <a:ln w="12700" cmpd="sng">
                <a:solidFill>
                  <a:srgbClr val="FFCE02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5364" name="Subtitle 2"/>
          <p:cNvSpPr txBox="1">
            <a:spLocks/>
          </p:cNvSpPr>
          <p:nvPr/>
        </p:nvSpPr>
        <p:spPr bwMode="auto">
          <a:xfrm>
            <a:off x="1341582" y="4393641"/>
            <a:ext cx="6586393" cy="7493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en-US" sz="3200" i="1" dirty="0" smtClean="0">
                <a:ln w="1905"/>
                <a:solidFill>
                  <a:srgbClr val="FFCE0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cs typeface="Times New Roman"/>
              </a:rPr>
              <a:t>Gully APC Burns</a:t>
            </a:r>
            <a:endParaRPr lang="en-US" b="1" i="1" dirty="0" smtClean="0">
              <a:ln w="1905"/>
              <a:solidFill>
                <a:srgbClr val="FFCE0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/>
              <a:cs typeface="Times New Roman"/>
            </a:endParaRPr>
          </a:p>
        </p:txBody>
      </p:sp>
      <p:pic>
        <p:nvPicPr>
          <p:cNvPr id="15365" name="Picture 28" descr="Regular Use Shield_GoldOnWhite_NoBG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75" y="261938"/>
            <a:ext cx="847725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8" descr="is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63" y="6459734"/>
            <a:ext cx="2100262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3" descr="Formal_Viterbi_GoldOnCard_NoB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083300"/>
            <a:ext cx="2046288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/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Preliminary KEfED Annotations in</a:t>
            </a:r>
            <a:b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</a:b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ourier"/>
                <a:ea typeface="+mj-ea"/>
                <a:cs typeface="Courier"/>
              </a:rPr>
              <a:t>brat</a:t>
            </a:r>
            <a:endParaRPr lang="en-US" sz="4000" i="1" u="sng" dirty="0">
              <a:latin typeface="Courier"/>
              <a:ea typeface="+mj-ea"/>
              <a:cs typeface="Courier"/>
            </a:endParaRPr>
          </a:p>
        </p:txBody>
      </p:sp>
      <p:pic>
        <p:nvPicPr>
          <p:cNvPr id="26628" name="Picture 28" descr="Regular Use Shield_GoldOnWhite_NoB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spc="50" dirty="0">
              <a:ln w="12700" cmpd="sng">
                <a:solidFill>
                  <a:srgbClr val="FFCE02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197" y="5474597"/>
            <a:ext cx="2023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Laugero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i="1" dirty="0" smtClean="0">
                <a:solidFill>
                  <a:srgbClr val="000000"/>
                </a:solidFill>
              </a:rPr>
              <a:t>et al. </a:t>
            </a:r>
            <a:r>
              <a:rPr lang="en-US" sz="1200" dirty="0" smtClean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00"/>
                </a:solidFill>
              </a:rPr>
              <a:t>2001</a:t>
            </a:r>
            <a:r>
              <a:rPr lang="en-US" sz="1200" dirty="0" smtClean="0">
                <a:solidFill>
                  <a:srgbClr val="000000"/>
                </a:solidFill>
              </a:rPr>
              <a:t>) Endocrinology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smtClean="0">
                <a:solidFill>
                  <a:srgbClr val="000000"/>
                </a:solidFill>
              </a:rPr>
              <a:t>142</a:t>
            </a:r>
            <a:r>
              <a:rPr lang="en-US" sz="1200" dirty="0">
                <a:solidFill>
                  <a:srgbClr val="000000"/>
                </a:solidFill>
              </a:rPr>
              <a:t>(7): 2796-804 </a:t>
            </a:r>
          </a:p>
        </p:txBody>
      </p:sp>
      <p:pic>
        <p:nvPicPr>
          <p:cNvPr id="6" name="Picture 5" descr="pan-2013-33-887-fig2BC-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3" y="1710518"/>
            <a:ext cx="7387167" cy="4313522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☐☐☐☐☐</a:t>
            </a:r>
            <a:r>
              <a:rPr lang="en-US" sz="1100" b="1" dirty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122335" y="6312788"/>
            <a:ext cx="20035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An example: Pan et al. 2013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44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/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spc="50" dirty="0" err="1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Holderfield</a:t>
            </a: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 </a:t>
            </a:r>
            <a:r>
              <a:rPr lang="en-US" sz="4000" b="1" i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et al.</a:t>
            </a: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 2013</a:t>
            </a:r>
            <a:endParaRPr lang="en-US" sz="4000" i="1" u="sng" dirty="0">
              <a:latin typeface="Courier"/>
              <a:ea typeface="+mj-ea"/>
              <a:cs typeface="Courier"/>
            </a:endParaRPr>
          </a:p>
        </p:txBody>
      </p:sp>
      <p:pic>
        <p:nvPicPr>
          <p:cNvPr id="26628" name="Picture 28" descr="Regular Use Shield_GoldOnWhite_NoB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spc="50" dirty="0">
              <a:ln w="12700" cmpd="sng">
                <a:solidFill>
                  <a:srgbClr val="FFCE02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197" y="5474597"/>
            <a:ext cx="2023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Laugero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i="1" dirty="0" smtClean="0">
                <a:solidFill>
                  <a:srgbClr val="000000"/>
                </a:solidFill>
              </a:rPr>
              <a:t>et al. </a:t>
            </a:r>
            <a:r>
              <a:rPr lang="en-US" sz="1200" dirty="0" smtClean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00"/>
                </a:solidFill>
              </a:rPr>
              <a:t>2001</a:t>
            </a:r>
            <a:r>
              <a:rPr lang="en-US" sz="1200" dirty="0" smtClean="0">
                <a:solidFill>
                  <a:srgbClr val="000000"/>
                </a:solidFill>
              </a:rPr>
              <a:t>) Endocrinology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smtClean="0">
                <a:solidFill>
                  <a:srgbClr val="000000"/>
                </a:solidFill>
              </a:rPr>
              <a:t>142</a:t>
            </a:r>
            <a:r>
              <a:rPr lang="en-US" sz="1200" dirty="0">
                <a:solidFill>
                  <a:srgbClr val="000000"/>
                </a:solidFill>
              </a:rPr>
              <a:t>(7): 2796-804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48" y="1259194"/>
            <a:ext cx="3798385" cy="4861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7" y="1792155"/>
            <a:ext cx="3805768" cy="48761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17533" y="1260878"/>
            <a:ext cx="4148667" cy="4585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Not all sentences correspond to experimental claims </a:t>
            </a:r>
          </a:p>
          <a:p>
            <a:r>
              <a:rPr lang="en-US" sz="1800" dirty="0" smtClean="0"/>
              <a:t>(16 experiments, 150 sentences)</a:t>
            </a:r>
          </a:p>
          <a:p>
            <a:endParaRPr lang="en-US" sz="1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11</a:t>
            </a:r>
            <a:r>
              <a:rPr lang="en-US" sz="1400" dirty="0"/>
              <a:t>–13, </a:t>
            </a:r>
            <a:r>
              <a:rPr lang="en-US" sz="1400" dirty="0" smtClean="0"/>
              <a:t>15</a:t>
            </a:r>
            <a:r>
              <a:rPr lang="en-US" sz="1400" dirty="0"/>
              <a:t>–16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17</a:t>
            </a:r>
            <a:r>
              <a:rPr lang="en-US" sz="1400" dirty="0"/>
              <a:t>–25, </a:t>
            </a:r>
            <a:r>
              <a:rPr lang="en-US" sz="1400" dirty="0" smtClean="0"/>
              <a:t>27</a:t>
            </a:r>
            <a:r>
              <a:rPr lang="en-US" sz="1400" dirty="0"/>
              <a:t>–34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35</a:t>
            </a:r>
            <a:r>
              <a:rPr lang="en-US" sz="1400" dirty="0"/>
              <a:t>–37, </a:t>
            </a:r>
            <a:r>
              <a:rPr lang="en-US" sz="1400" dirty="0" smtClean="0"/>
              <a:t>39</a:t>
            </a:r>
            <a:endParaRPr lang="en-US" sz="1400" dirty="0"/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40</a:t>
            </a:r>
            <a:r>
              <a:rPr lang="en-US" sz="1400" dirty="0"/>
              <a:t>–41, </a:t>
            </a:r>
            <a:r>
              <a:rPr lang="en-US" sz="1400" dirty="0" smtClean="0"/>
              <a:t>46</a:t>
            </a:r>
            <a:r>
              <a:rPr lang="en-US" sz="1400" dirty="0"/>
              <a:t>–47, </a:t>
            </a:r>
            <a:r>
              <a:rPr lang="en-US" sz="1400" dirty="0" smtClean="0"/>
              <a:t>51</a:t>
            </a:r>
            <a:r>
              <a:rPr lang="en-US" sz="1400" dirty="0"/>
              <a:t>–54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55</a:t>
            </a:r>
            <a:endParaRPr lang="en-US" sz="1400" dirty="0"/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56</a:t>
            </a:r>
            <a:r>
              <a:rPr lang="en-US" sz="1400" dirty="0"/>
              <a:t>–59, </a:t>
            </a:r>
            <a:r>
              <a:rPr lang="en-US" sz="1400" dirty="0" smtClean="0"/>
              <a:t>61</a:t>
            </a:r>
            <a:r>
              <a:rPr lang="en-US" sz="1400" dirty="0"/>
              <a:t>–64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60</a:t>
            </a:r>
            <a:endParaRPr lang="en-US" sz="1400" dirty="0"/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65</a:t>
            </a:r>
            <a:r>
              <a:rPr lang="en-US" sz="1400" dirty="0"/>
              <a:t>–67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68</a:t>
            </a:r>
            <a:r>
              <a:rPr lang="en-US" sz="1400" dirty="0"/>
              <a:t>–70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71</a:t>
            </a:r>
            <a:endParaRPr lang="en-US" sz="1400" dirty="0"/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72</a:t>
            </a:r>
            <a:r>
              <a:rPr lang="en-US" sz="1400" dirty="0"/>
              <a:t>–73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74</a:t>
            </a:r>
            <a:r>
              <a:rPr lang="en-US" sz="1400" dirty="0"/>
              <a:t>–77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81</a:t>
            </a:r>
            <a:r>
              <a:rPr lang="en-US" sz="1400" dirty="0"/>
              <a:t>–84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86</a:t>
            </a:r>
            <a:r>
              <a:rPr lang="en-US" sz="1400" dirty="0"/>
              <a:t>–87, </a:t>
            </a:r>
            <a:r>
              <a:rPr lang="en-US" sz="1400" dirty="0" smtClean="0"/>
              <a:t>89</a:t>
            </a:r>
            <a:endParaRPr lang="en-US" sz="1400" dirty="0"/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90</a:t>
            </a:r>
            <a:r>
              <a:rPr lang="en-US" sz="1400" dirty="0"/>
              <a:t>–93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94</a:t>
            </a:r>
            <a:r>
              <a:rPr lang="en-US" sz="1400" dirty="0"/>
              <a:t>–97, </a:t>
            </a:r>
            <a:r>
              <a:rPr lang="en-US" sz="1400" dirty="0" smtClean="0"/>
              <a:t>99</a:t>
            </a:r>
            <a:endParaRPr lang="en-US" sz="1400" dirty="0"/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☐☐☐☐☐☐ </a:t>
            </a:r>
            <a:r>
              <a:rPr lang="en-US" sz="1100" b="1" dirty="0" smtClean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☐☐☐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858935" y="6312788"/>
            <a:ext cx="24651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An example: </a:t>
            </a:r>
            <a:r>
              <a:rPr lang="en-US" sz="1200" i="1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Holderfield</a:t>
            </a:r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et </a:t>
            </a:r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al. 2013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99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/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Preliminary KEfED Annotations of </a:t>
            </a:r>
            <a:r>
              <a:rPr lang="en-US" sz="4000" b="1" spc="50" dirty="0" err="1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Holderfield</a:t>
            </a: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 </a:t>
            </a:r>
            <a:r>
              <a:rPr lang="en-US" sz="4000" b="1" i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et al.</a:t>
            </a: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 2013 in </a:t>
            </a: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ourier"/>
                <a:ea typeface="+mj-ea"/>
                <a:cs typeface="Courier"/>
              </a:rPr>
              <a:t>brat</a:t>
            </a:r>
            <a:endParaRPr lang="en-US" sz="4000" i="1" u="sng" dirty="0">
              <a:latin typeface="Courier"/>
              <a:ea typeface="+mj-ea"/>
              <a:cs typeface="Courier"/>
            </a:endParaRPr>
          </a:p>
        </p:txBody>
      </p:sp>
      <p:pic>
        <p:nvPicPr>
          <p:cNvPr id="26628" name="Picture 28" descr="Regular Use Shield_GoldOnWhite_NoB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spc="50" dirty="0">
              <a:ln w="12700" cmpd="sng">
                <a:solidFill>
                  <a:srgbClr val="FFCE02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7" y="1608666"/>
            <a:ext cx="7759700" cy="85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7" y="3086277"/>
            <a:ext cx="7704667" cy="1411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97" y="4590790"/>
            <a:ext cx="7704667" cy="137814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☐☐☐☐☐☐ 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☐☐☐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858935" y="6312788"/>
            <a:ext cx="24651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An example: </a:t>
            </a:r>
            <a:r>
              <a:rPr lang="en-US" sz="1200" i="1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Holderfield</a:t>
            </a:r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et </a:t>
            </a:r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al. 2013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1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/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Previous implementation focused </a:t>
            </a:r>
            <a:b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</a:b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on precise definition of types</a:t>
            </a:r>
            <a:endParaRPr lang="en-US" sz="4000" dirty="0">
              <a:ea typeface="+mj-ea"/>
              <a:cs typeface="+mj-cs"/>
            </a:endParaRPr>
          </a:p>
        </p:txBody>
      </p:sp>
      <p:pic>
        <p:nvPicPr>
          <p:cNvPr id="26628" name="Picture 28" descr="Regular Use Shield_GoldOnWhite_NoB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spc="50" dirty="0">
              <a:ln w="12700" cmpd="sng">
                <a:solidFill>
                  <a:srgbClr val="FFCE02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270455" y="4461891"/>
            <a:ext cx="868731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rgbClr val="FFCE02"/>
                </a:solidFill>
              </a:rPr>
              <a:t>‘Ontology of Experimental Variables and Values’ (</a:t>
            </a:r>
            <a:r>
              <a:rPr lang="en-US" sz="1800" dirty="0" err="1" smtClean="0">
                <a:solidFill>
                  <a:srgbClr val="FFCE02"/>
                </a:solidFill>
              </a:rPr>
              <a:t>OoEVV</a:t>
            </a:r>
            <a:r>
              <a:rPr lang="en-US" sz="1800" dirty="0" smtClean="0">
                <a:solidFill>
                  <a:srgbClr val="FFCE02"/>
                </a:solidFill>
              </a:rPr>
              <a:t>)</a:t>
            </a:r>
          </a:p>
          <a:p>
            <a:pPr eaLnBrk="1" hangingPunct="1"/>
            <a:r>
              <a:rPr lang="en-US" sz="1800" u="sng" dirty="0">
                <a:solidFill>
                  <a:srgbClr val="FFCE02"/>
                </a:solidFill>
                <a:latin typeface="Courier"/>
                <a:cs typeface="Courier"/>
              </a:rPr>
              <a:t>http://</a:t>
            </a:r>
            <a:r>
              <a:rPr lang="en-US" sz="1800" u="sng" dirty="0" err="1">
                <a:solidFill>
                  <a:srgbClr val="FFCE02"/>
                </a:solidFill>
                <a:latin typeface="Courier"/>
                <a:cs typeface="Courier"/>
              </a:rPr>
              <a:t>bioportal.bioontology.org</a:t>
            </a:r>
            <a:r>
              <a:rPr lang="en-US" sz="1800" u="sng" dirty="0">
                <a:solidFill>
                  <a:srgbClr val="FFCE02"/>
                </a:solidFill>
                <a:latin typeface="Courier"/>
                <a:cs typeface="Courier"/>
              </a:rPr>
              <a:t>/ontologies/</a:t>
            </a:r>
            <a:r>
              <a:rPr lang="en-US" sz="1800" u="sng" dirty="0" smtClean="0">
                <a:solidFill>
                  <a:srgbClr val="FFCE02"/>
                </a:solidFill>
                <a:latin typeface="Courier"/>
                <a:cs typeface="Courier"/>
              </a:rPr>
              <a:t>3006</a:t>
            </a:r>
          </a:p>
          <a:p>
            <a:pPr eaLnBrk="1" hangingPunct="1"/>
            <a:endParaRPr lang="en-US" sz="1800" u="sng" dirty="0" smtClean="0">
              <a:solidFill>
                <a:srgbClr val="FFCE02"/>
              </a:solidFill>
              <a:latin typeface="Courier"/>
              <a:cs typeface="Courier"/>
            </a:endParaRPr>
          </a:p>
          <a:p>
            <a:pPr eaLnBrk="1" hangingPunct="1"/>
            <a:r>
              <a:rPr lang="en-US" sz="1800" dirty="0">
                <a:solidFill>
                  <a:srgbClr val="FFCE02"/>
                </a:solidFill>
              </a:rPr>
              <a:t>Burns, G.A.P.C., Turner, J.A., Modeling functional Magnetic Resonance Imaging (fMRI) experimental variables in the Ontology of Experimental Variables and Values (</a:t>
            </a:r>
            <a:r>
              <a:rPr lang="en-US" sz="1800" dirty="0" err="1">
                <a:solidFill>
                  <a:srgbClr val="FFCE02"/>
                </a:solidFill>
              </a:rPr>
              <a:t>OoEVV</a:t>
            </a:r>
            <a:r>
              <a:rPr lang="en-US" sz="1800" dirty="0">
                <a:solidFill>
                  <a:srgbClr val="FFCE02"/>
                </a:solidFill>
              </a:rPr>
              <a:t>), </a:t>
            </a:r>
            <a:r>
              <a:rPr lang="en-US" sz="1800" dirty="0" err="1">
                <a:solidFill>
                  <a:srgbClr val="FFCE02"/>
                </a:solidFill>
              </a:rPr>
              <a:t>NeuroImage</a:t>
            </a:r>
            <a:r>
              <a:rPr lang="en-US" sz="1800" dirty="0">
                <a:solidFill>
                  <a:srgbClr val="FFCE02"/>
                </a:solidFill>
              </a:rPr>
              <a:t> (2013), http://</a:t>
            </a:r>
            <a:r>
              <a:rPr lang="en-US" sz="1800" dirty="0" err="1">
                <a:solidFill>
                  <a:srgbClr val="FFCE02"/>
                </a:solidFill>
              </a:rPr>
              <a:t>dx.doi.org</a:t>
            </a:r>
            <a:r>
              <a:rPr lang="en-US" sz="1800" dirty="0">
                <a:solidFill>
                  <a:srgbClr val="FFCE02"/>
                </a:solidFill>
              </a:rPr>
              <a:t>/10.1016/j.neuroimage.2013.05.024 </a:t>
            </a:r>
          </a:p>
          <a:p>
            <a:pPr eaLnBrk="1" hangingPunct="1"/>
            <a:endParaRPr lang="en-US" sz="1800" u="sng" dirty="0">
              <a:solidFill>
                <a:srgbClr val="FFCE02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</a:blip>
          <a:stretch>
            <a:fillRect/>
          </a:stretch>
        </p:blipFill>
        <p:spPr>
          <a:xfrm>
            <a:off x="825500" y="1819933"/>
            <a:ext cx="7480300" cy="21717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☐☐ </a:t>
            </a:r>
            <a:r>
              <a:rPr lang="en-US" sz="1100" b="1" dirty="0" smtClean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227235" y="6312788"/>
            <a:ext cx="1446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KEfED</a:t>
            </a:r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annotations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9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/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Preliminary </a:t>
            </a:r>
            <a:r>
              <a:rPr lang="en-US" sz="4000" b="1" spc="50" dirty="0" err="1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KEfED</a:t>
            </a: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 </a:t>
            </a: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Annotation </a:t>
            </a:r>
            <a:b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</a:b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Model – very lightweight types</a:t>
            </a:r>
            <a:endParaRPr lang="en-US" sz="4000" dirty="0">
              <a:ea typeface="+mj-ea"/>
              <a:cs typeface="+mj-cs"/>
            </a:endParaRPr>
          </a:p>
        </p:txBody>
      </p:sp>
      <p:pic>
        <p:nvPicPr>
          <p:cNvPr id="26628" name="Picture 28" descr="Regular Use Shield_GoldOnWhite_NoB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spc="50" dirty="0">
              <a:ln w="12700" cmpd="sng">
                <a:solidFill>
                  <a:srgbClr val="FFCE02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7481" y="2030059"/>
            <a:ext cx="1331314" cy="461665"/>
          </a:xfrm>
          <a:prstGeom prst="rect">
            <a:avLst/>
          </a:prstGeom>
          <a:noFill/>
          <a:ln>
            <a:solidFill>
              <a:srgbClr val="FFCC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C00"/>
                </a:solidFill>
              </a:rPr>
              <a:t>IndepVb</a:t>
            </a:r>
            <a:endParaRPr lang="en-US" dirty="0">
              <a:solidFill>
                <a:srgbClr val="FFCC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384" y="3105325"/>
            <a:ext cx="1621508" cy="461665"/>
          </a:xfrm>
          <a:prstGeom prst="rect">
            <a:avLst/>
          </a:prstGeom>
          <a:noFill/>
          <a:ln>
            <a:solidFill>
              <a:srgbClr val="FFCC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C00"/>
                </a:solidFill>
              </a:rPr>
              <a:t>Parameter</a:t>
            </a:r>
            <a:endParaRPr lang="en-US" dirty="0">
              <a:solidFill>
                <a:srgbClr val="FFCC00"/>
              </a:solidFill>
            </a:endParaRPr>
          </a:p>
        </p:txBody>
      </p:sp>
      <p:cxnSp>
        <p:nvCxnSpPr>
          <p:cNvPr id="8" name="Straight Arrow Connector 7"/>
          <p:cNvCxnSpPr>
            <a:stCxn id="12" idx="0"/>
            <a:endCxn id="5" idx="2"/>
          </p:cNvCxnSpPr>
          <p:nvPr/>
        </p:nvCxnSpPr>
        <p:spPr>
          <a:xfrm flipV="1">
            <a:off x="2823138" y="2491724"/>
            <a:ext cx="0" cy="613601"/>
          </a:xfrm>
          <a:prstGeom prst="straightConnector1">
            <a:avLst/>
          </a:prstGeom>
          <a:ln w="12700" cmpd="sng">
            <a:solidFill>
              <a:srgbClr val="FFCC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33293" y="2504653"/>
            <a:ext cx="1125729" cy="461665"/>
          </a:xfrm>
          <a:prstGeom prst="rect">
            <a:avLst/>
          </a:prstGeom>
          <a:noFill/>
          <a:ln>
            <a:solidFill>
              <a:srgbClr val="FFCC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C00"/>
                </a:solidFill>
              </a:rPr>
              <a:t>DepVb</a:t>
            </a:r>
            <a:endParaRPr lang="en-US" dirty="0">
              <a:solidFill>
                <a:srgbClr val="FFCC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61259" y="3592917"/>
            <a:ext cx="2069797" cy="461665"/>
          </a:xfrm>
          <a:prstGeom prst="rect">
            <a:avLst/>
          </a:prstGeom>
          <a:noFill/>
          <a:ln>
            <a:solidFill>
              <a:srgbClr val="FFCC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C00"/>
                </a:solidFill>
              </a:rPr>
              <a:t>Measurement</a:t>
            </a:r>
            <a:endParaRPr lang="en-US" dirty="0">
              <a:solidFill>
                <a:srgbClr val="FFCC00"/>
              </a:solidFill>
            </a:endParaRPr>
          </a:p>
        </p:txBody>
      </p:sp>
      <p:cxnSp>
        <p:nvCxnSpPr>
          <p:cNvPr id="19" name="Straight Arrow Connector 18"/>
          <p:cNvCxnSpPr>
            <a:stCxn id="18" idx="0"/>
            <a:endCxn id="17" idx="2"/>
          </p:cNvCxnSpPr>
          <p:nvPr/>
        </p:nvCxnSpPr>
        <p:spPr>
          <a:xfrm flipV="1">
            <a:off x="5396158" y="2966318"/>
            <a:ext cx="0" cy="626599"/>
          </a:xfrm>
          <a:prstGeom prst="straightConnector1">
            <a:avLst/>
          </a:prstGeom>
          <a:ln w="12700" cmpd="sng">
            <a:solidFill>
              <a:srgbClr val="FFCC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3"/>
            <a:endCxn id="18" idx="1"/>
          </p:cNvCxnSpPr>
          <p:nvPr/>
        </p:nvCxnSpPr>
        <p:spPr>
          <a:xfrm>
            <a:off x="3633892" y="3336158"/>
            <a:ext cx="727367" cy="487592"/>
          </a:xfrm>
          <a:prstGeom prst="straightConnector1">
            <a:avLst/>
          </a:prstGeom>
          <a:ln w="12700" cmpd="sng">
            <a:solidFill>
              <a:srgbClr val="FFCC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00959" y="4549328"/>
            <a:ext cx="2390398" cy="461665"/>
          </a:xfrm>
          <a:prstGeom prst="rect">
            <a:avLst/>
          </a:prstGeom>
          <a:noFill/>
          <a:ln>
            <a:solidFill>
              <a:srgbClr val="FFCC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C00"/>
                </a:solidFill>
              </a:rPr>
              <a:t>Statistical-Effect</a:t>
            </a:r>
            <a:endParaRPr lang="en-US" dirty="0">
              <a:solidFill>
                <a:srgbClr val="FFCC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71636" y="3266723"/>
            <a:ext cx="1197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rgbClr val="FFCC00"/>
                </a:solidFill>
              </a:rPr>
              <a:t>parameterizes</a:t>
            </a:r>
            <a:endParaRPr lang="en-US" sz="1200" i="1" dirty="0"/>
          </a:p>
        </p:txBody>
      </p:sp>
      <p:sp>
        <p:nvSpPr>
          <p:cNvPr id="43" name="Rectangle 42"/>
          <p:cNvSpPr/>
          <p:nvPr/>
        </p:nvSpPr>
        <p:spPr>
          <a:xfrm>
            <a:off x="2842510" y="2532114"/>
            <a:ext cx="8984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rgbClr val="FFCC00"/>
                </a:solidFill>
              </a:rPr>
              <a:t>measures</a:t>
            </a:r>
            <a:endParaRPr lang="en-US" sz="1200" i="1" dirty="0"/>
          </a:p>
        </p:txBody>
      </p:sp>
      <p:sp>
        <p:nvSpPr>
          <p:cNvPr id="44" name="Rectangle 43"/>
          <p:cNvSpPr/>
          <p:nvPr/>
        </p:nvSpPr>
        <p:spPr>
          <a:xfrm>
            <a:off x="5374045" y="2973133"/>
            <a:ext cx="8984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rgbClr val="FFCC00"/>
                </a:solidFill>
              </a:rPr>
              <a:t>measures</a:t>
            </a:r>
            <a:endParaRPr lang="en-US" sz="1200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7205133" y="4540389"/>
            <a:ext cx="1279542" cy="369332"/>
          </a:xfrm>
          <a:prstGeom prst="rect">
            <a:avLst/>
          </a:prstGeom>
          <a:noFill/>
          <a:ln>
            <a:solidFill>
              <a:srgbClr val="FFCC00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CC00"/>
                </a:solidFill>
              </a:rPr>
              <a:t>‘</a:t>
            </a:r>
            <a:r>
              <a:rPr lang="en-US" sz="1800" i="1" dirty="0" smtClean="0">
                <a:solidFill>
                  <a:srgbClr val="FFCC00"/>
                </a:solidFill>
              </a:rPr>
              <a:t>increased</a:t>
            </a:r>
            <a:r>
              <a:rPr lang="en-US" sz="1800" dirty="0" smtClean="0">
                <a:solidFill>
                  <a:srgbClr val="FFCC00"/>
                </a:solidFill>
              </a:rPr>
              <a:t>’</a:t>
            </a:r>
            <a:endParaRPr lang="en-US" sz="1800" dirty="0">
              <a:solidFill>
                <a:srgbClr val="FFCC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05133" y="5010515"/>
            <a:ext cx="1613392" cy="369332"/>
          </a:xfrm>
          <a:prstGeom prst="rect">
            <a:avLst/>
          </a:prstGeom>
          <a:noFill/>
          <a:ln>
            <a:solidFill>
              <a:srgbClr val="FFCC00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CC00"/>
                </a:solidFill>
              </a:rPr>
              <a:t>‘</a:t>
            </a:r>
            <a:r>
              <a:rPr lang="en-US" sz="1800" i="1" dirty="0" smtClean="0">
                <a:solidFill>
                  <a:srgbClr val="FFCC00"/>
                </a:solidFill>
              </a:rPr>
              <a:t>had no effect</a:t>
            </a:r>
            <a:r>
              <a:rPr lang="en-US" sz="1800" dirty="0" smtClean="0">
                <a:solidFill>
                  <a:srgbClr val="FFCC00"/>
                </a:solidFill>
              </a:rPr>
              <a:t>’</a:t>
            </a:r>
            <a:endParaRPr lang="en-US" sz="1800" dirty="0">
              <a:solidFill>
                <a:srgbClr val="FFCC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05133" y="5473949"/>
            <a:ext cx="1766792" cy="369332"/>
          </a:xfrm>
          <a:prstGeom prst="rect">
            <a:avLst/>
          </a:prstGeom>
          <a:noFill/>
          <a:ln>
            <a:solidFill>
              <a:srgbClr val="FFCC00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CC00"/>
                </a:solidFill>
              </a:rPr>
              <a:t>‘</a:t>
            </a:r>
            <a:r>
              <a:rPr lang="en-US" sz="1800" i="1" dirty="0" smtClean="0">
                <a:solidFill>
                  <a:srgbClr val="FFCC00"/>
                </a:solidFill>
              </a:rPr>
              <a:t>correlates with</a:t>
            </a:r>
            <a:r>
              <a:rPr lang="en-US" sz="1800" dirty="0" smtClean="0">
                <a:solidFill>
                  <a:srgbClr val="FFCC00"/>
                </a:solidFill>
              </a:rPr>
              <a:t>’</a:t>
            </a:r>
            <a:endParaRPr lang="en-US" sz="1800" dirty="0">
              <a:solidFill>
                <a:srgbClr val="FFCC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203048" y="2412320"/>
            <a:ext cx="1138710" cy="646331"/>
          </a:xfrm>
          <a:prstGeom prst="rect">
            <a:avLst/>
          </a:prstGeom>
          <a:noFill/>
          <a:ln>
            <a:solidFill>
              <a:srgbClr val="FFCC0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CC00"/>
                </a:solidFill>
              </a:rPr>
              <a:t>‘</a:t>
            </a:r>
            <a:r>
              <a:rPr lang="en-US" sz="1800" i="1" dirty="0" smtClean="0">
                <a:solidFill>
                  <a:srgbClr val="FFCC00"/>
                </a:solidFill>
              </a:rPr>
              <a:t>basal activity</a:t>
            </a:r>
            <a:r>
              <a:rPr lang="en-US" sz="1800" dirty="0" smtClean="0">
                <a:solidFill>
                  <a:srgbClr val="FFCC00"/>
                </a:solidFill>
              </a:rPr>
              <a:t>’</a:t>
            </a:r>
            <a:endParaRPr lang="en-US" sz="1800" dirty="0">
              <a:solidFill>
                <a:srgbClr val="FFCC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205133" y="3491313"/>
            <a:ext cx="1525301" cy="646331"/>
          </a:xfrm>
          <a:prstGeom prst="rect">
            <a:avLst/>
          </a:prstGeom>
          <a:noFill/>
          <a:ln>
            <a:solidFill>
              <a:srgbClr val="FFCC0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CC00"/>
                </a:solidFill>
              </a:rPr>
              <a:t>‘</a:t>
            </a:r>
            <a:r>
              <a:rPr lang="en-US" sz="1800" i="1" dirty="0" smtClean="0">
                <a:solidFill>
                  <a:srgbClr val="FFCC00"/>
                </a:solidFill>
              </a:rPr>
              <a:t>greatly diminished</a:t>
            </a:r>
            <a:r>
              <a:rPr lang="en-US" sz="1800" dirty="0" smtClean="0">
                <a:solidFill>
                  <a:srgbClr val="FFCC00"/>
                </a:solidFill>
              </a:rPr>
              <a:t>’</a:t>
            </a:r>
            <a:endParaRPr lang="en-US" sz="1800" dirty="0">
              <a:solidFill>
                <a:srgbClr val="FFCC00"/>
              </a:solidFill>
            </a:endParaRPr>
          </a:p>
        </p:txBody>
      </p:sp>
      <p:cxnSp>
        <p:nvCxnSpPr>
          <p:cNvPr id="71" name="Straight Arrow Connector 70"/>
          <p:cNvCxnSpPr>
            <a:stCxn id="12" idx="3"/>
            <a:endCxn id="28" idx="1"/>
          </p:cNvCxnSpPr>
          <p:nvPr/>
        </p:nvCxnSpPr>
        <p:spPr>
          <a:xfrm>
            <a:off x="3633892" y="3336158"/>
            <a:ext cx="567067" cy="1444003"/>
          </a:xfrm>
          <a:prstGeom prst="straightConnector1">
            <a:avLst/>
          </a:prstGeom>
          <a:ln w="12700" cmpd="sng">
            <a:solidFill>
              <a:srgbClr val="FFCC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2903304" y="4540389"/>
            <a:ext cx="1197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rgbClr val="FFCC00"/>
                </a:solidFill>
              </a:rPr>
              <a:t>parameterizes</a:t>
            </a:r>
            <a:endParaRPr lang="en-US" sz="1200" i="1" dirty="0"/>
          </a:p>
        </p:txBody>
      </p:sp>
      <p:sp>
        <p:nvSpPr>
          <p:cNvPr id="79" name="TextBox 78"/>
          <p:cNvSpPr txBox="1"/>
          <p:nvPr/>
        </p:nvSpPr>
        <p:spPr>
          <a:xfrm>
            <a:off x="202845" y="1953856"/>
            <a:ext cx="1803709" cy="646331"/>
          </a:xfrm>
          <a:prstGeom prst="rect">
            <a:avLst/>
          </a:prstGeom>
          <a:noFill/>
          <a:ln>
            <a:solidFill>
              <a:srgbClr val="FFCC00"/>
            </a:solidFill>
          </a:ln>
          <a:effectLst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FFCC00"/>
                </a:solidFill>
              </a:rPr>
              <a:t>‘</a:t>
            </a:r>
            <a:r>
              <a:rPr lang="en-US" sz="1800" i="1" dirty="0" smtClean="0">
                <a:solidFill>
                  <a:srgbClr val="FFCC00"/>
                </a:solidFill>
              </a:rPr>
              <a:t>cellular ATP</a:t>
            </a:r>
          </a:p>
          <a:p>
            <a:pPr algn="r"/>
            <a:r>
              <a:rPr lang="en-US" sz="1800" i="1" dirty="0" smtClean="0">
                <a:solidFill>
                  <a:srgbClr val="FFCC00"/>
                </a:solidFill>
              </a:rPr>
              <a:t> concentrations</a:t>
            </a:r>
            <a:r>
              <a:rPr lang="en-US" sz="1800" dirty="0" smtClean="0">
                <a:solidFill>
                  <a:srgbClr val="FFCC00"/>
                </a:solidFill>
              </a:rPr>
              <a:t>’</a:t>
            </a:r>
            <a:endParaRPr lang="en-US" sz="1800" dirty="0">
              <a:solidFill>
                <a:srgbClr val="FFCC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70442" y="3142307"/>
            <a:ext cx="1060995" cy="369332"/>
          </a:xfrm>
          <a:prstGeom prst="rect">
            <a:avLst/>
          </a:prstGeom>
          <a:noFill/>
          <a:ln>
            <a:solidFill>
              <a:srgbClr val="FFCC00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CC00"/>
                </a:solidFill>
              </a:rPr>
              <a:t>‘</a:t>
            </a:r>
            <a:r>
              <a:rPr lang="en-US" sz="1800" i="1" dirty="0" smtClean="0">
                <a:solidFill>
                  <a:srgbClr val="FFCC00"/>
                </a:solidFill>
              </a:rPr>
              <a:t>1-5 </a:t>
            </a:r>
            <a:r>
              <a:rPr lang="en-US" sz="1800" i="1" dirty="0" err="1" smtClean="0">
                <a:solidFill>
                  <a:srgbClr val="FFCC00"/>
                </a:solidFill>
              </a:rPr>
              <a:t>mM</a:t>
            </a:r>
            <a:r>
              <a:rPr lang="en-US" sz="1800" dirty="0" smtClean="0">
                <a:solidFill>
                  <a:srgbClr val="FFCC00"/>
                </a:solidFill>
              </a:rPr>
              <a:t>’</a:t>
            </a:r>
            <a:endParaRPr lang="en-US" sz="1800" dirty="0">
              <a:solidFill>
                <a:srgbClr val="FFCC00"/>
              </a:solidFill>
            </a:endParaRPr>
          </a:p>
        </p:txBody>
      </p:sp>
      <p:cxnSp>
        <p:nvCxnSpPr>
          <p:cNvPr id="29" name="Straight Arrow Connector 28"/>
          <p:cNvCxnSpPr>
            <a:stCxn id="5" idx="3"/>
            <a:endCxn id="17" idx="1"/>
          </p:cNvCxnSpPr>
          <p:nvPr/>
        </p:nvCxnSpPr>
        <p:spPr>
          <a:xfrm>
            <a:off x="3488795" y="2260892"/>
            <a:ext cx="1344498" cy="474594"/>
          </a:xfrm>
          <a:prstGeom prst="straightConnector1">
            <a:avLst/>
          </a:prstGeom>
          <a:ln w="12700" cmpd="sng">
            <a:solidFill>
              <a:srgbClr val="FFCC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220891" y="2226705"/>
            <a:ext cx="1197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rgbClr val="FFCC00"/>
                </a:solidFill>
              </a:rPr>
              <a:t>parameterizes</a:t>
            </a:r>
            <a:endParaRPr lang="en-US" sz="1200" i="1" dirty="0"/>
          </a:p>
        </p:txBody>
      </p:sp>
      <p:cxnSp>
        <p:nvCxnSpPr>
          <p:cNvPr id="7" name="Elbow Connector 6"/>
          <p:cNvCxnSpPr>
            <a:stCxn id="28" idx="3"/>
            <a:endCxn id="17" idx="3"/>
          </p:cNvCxnSpPr>
          <p:nvPr/>
        </p:nvCxnSpPr>
        <p:spPr>
          <a:xfrm flipH="1" flipV="1">
            <a:off x="5959022" y="2735486"/>
            <a:ext cx="632335" cy="2044675"/>
          </a:xfrm>
          <a:prstGeom prst="bentConnector3">
            <a:avLst>
              <a:gd name="adj1" fmla="val -36152"/>
            </a:avLst>
          </a:prstGeom>
          <a:ln w="12700" cmpd="sng">
            <a:solidFill>
              <a:srgbClr val="FFCC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975652" y="2387110"/>
            <a:ext cx="8984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rgbClr val="FFCC00"/>
                </a:solidFill>
              </a:rPr>
              <a:t>measures</a:t>
            </a:r>
            <a:endParaRPr lang="en-US" sz="1200" i="1" dirty="0"/>
          </a:p>
        </p:txBody>
      </p:sp>
      <p:sp>
        <p:nvSpPr>
          <p:cNvPr id="31" name="Rectangle 30"/>
          <p:cNvSpPr/>
          <p:nvPr/>
        </p:nvSpPr>
        <p:spPr>
          <a:xfrm>
            <a:off x="5074513" y="2987887"/>
            <a:ext cx="308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rgbClr val="FFCC00"/>
                </a:solidFill>
              </a:rPr>
              <a:t>1</a:t>
            </a:r>
            <a:endParaRPr lang="en-US" sz="1200" i="1" dirty="0"/>
          </a:p>
        </p:txBody>
      </p:sp>
      <p:sp>
        <p:nvSpPr>
          <p:cNvPr id="33" name="Rectangle 32"/>
          <p:cNvSpPr/>
          <p:nvPr/>
        </p:nvSpPr>
        <p:spPr>
          <a:xfrm>
            <a:off x="6045594" y="2751573"/>
            <a:ext cx="4537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rgbClr val="FFCC00"/>
                </a:solidFill>
              </a:rPr>
              <a:t>1..*</a:t>
            </a:r>
            <a:endParaRPr lang="en-US" sz="1200" i="1" dirty="0"/>
          </a:p>
        </p:txBody>
      </p:sp>
      <p:sp>
        <p:nvSpPr>
          <p:cNvPr id="34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☐☐ 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227235" y="6312788"/>
            <a:ext cx="1446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KEfED</a:t>
            </a:r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annotations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262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61" grpId="0" animBg="1"/>
      <p:bldP spid="66" grpId="0" animBg="1"/>
      <p:bldP spid="79" grpId="0" animBg="1"/>
      <p:bldP spid="8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Reading KEfED: measurement variables indexed by parameter variables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99" y="1600200"/>
            <a:ext cx="8453967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Which sentences contain experimental text?</a:t>
            </a:r>
          </a:p>
          <a:p>
            <a:pPr marL="914400" lvl="1" indent="-514350"/>
            <a:r>
              <a:rPr lang="en-US" sz="2400" dirty="0" smtClean="0"/>
              <a:t>Need to segment text </a:t>
            </a:r>
            <a:r>
              <a:rPr lang="en-US" sz="2400" dirty="0" smtClean="0"/>
              <a:t>pertaining to separate experiments.</a:t>
            </a:r>
          </a:p>
          <a:p>
            <a:pPr marL="914400" lvl="1" indent="-514350"/>
            <a:r>
              <a:rPr lang="en-US" sz="2400" dirty="0" smtClean="0"/>
              <a:t>Representation centers around statistical effects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Core Annotation Model</a:t>
            </a:r>
          </a:p>
          <a:p>
            <a:pPr marL="914400" lvl="1" indent="-514350"/>
            <a:r>
              <a:rPr lang="en-US" sz="2400" dirty="0" err="1" smtClean="0"/>
              <a:t>IndepVb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/>
              </a:rPr>
              <a:t></a:t>
            </a:r>
            <a:r>
              <a:rPr lang="en-US" sz="2400" dirty="0" smtClean="0"/>
              <a:t> </a:t>
            </a:r>
            <a:r>
              <a:rPr lang="en-US" sz="2400" dirty="0" err="1" smtClean="0"/>
              <a:t>Param</a:t>
            </a:r>
            <a:r>
              <a:rPr lang="en-US" sz="2400" dirty="0" smtClean="0"/>
              <a:t> </a:t>
            </a:r>
          </a:p>
          <a:p>
            <a:pPr marL="914400" lvl="1" indent="-514350"/>
            <a:r>
              <a:rPr lang="en-US" sz="2400" dirty="0" err="1" smtClean="0"/>
              <a:t>DepVb</a:t>
            </a:r>
            <a:r>
              <a:rPr lang="en-US" sz="2400" dirty="0" smtClean="0"/>
              <a:t> </a:t>
            </a:r>
            <a:r>
              <a:rPr lang="en-US" sz="2400" dirty="0">
                <a:sym typeface="Wingdings"/>
              </a:rPr>
              <a:t></a:t>
            </a:r>
            <a:r>
              <a:rPr lang="en-US" sz="2400" dirty="0" smtClean="0"/>
              <a:t> Measurement / Statistical Effect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800" i="1" dirty="0" smtClean="0"/>
              <a:t>Generative model </a:t>
            </a:r>
            <a:r>
              <a:rPr lang="en-US" sz="2800" dirty="0" smtClean="0"/>
              <a:t>of </a:t>
            </a:r>
            <a:r>
              <a:rPr lang="en-US" sz="2800" dirty="0" smtClean="0"/>
              <a:t>experimental types</a:t>
            </a:r>
          </a:p>
          <a:p>
            <a:pPr marL="914400" lvl="1" indent="-514350"/>
            <a:r>
              <a:rPr lang="en-US" sz="2400" dirty="0" smtClean="0"/>
              <a:t>Experimental Design </a:t>
            </a:r>
            <a:r>
              <a:rPr lang="en-US" sz="2400" dirty="0" smtClean="0">
                <a:sym typeface="Wingdings"/>
              </a:rPr>
              <a:t></a:t>
            </a:r>
            <a:r>
              <a:rPr lang="en-US" sz="2400" dirty="0" smtClean="0"/>
              <a:t> Template </a:t>
            </a:r>
            <a:r>
              <a:rPr lang="en-US" sz="2400" dirty="0" smtClean="0">
                <a:sym typeface="Wingdings"/>
              </a:rPr>
              <a:t> structured slots</a:t>
            </a:r>
          </a:p>
          <a:p>
            <a:pPr marL="914400" lvl="1" indent="-514350"/>
            <a:r>
              <a:rPr lang="en-US" sz="2400" dirty="0" smtClean="0">
                <a:sym typeface="Wingdings"/>
              </a:rPr>
              <a:t>NEED THE EXPERIMENTAL CONTEXT TO MAKE SENSE OF EXPERIMENTAL RESULTS!</a:t>
            </a:r>
            <a:endParaRPr lang="en-US" sz="2400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☐☐ 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227235" y="6312788"/>
            <a:ext cx="1446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KEfED</a:t>
            </a:r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annotations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6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Document Management –</a:t>
            </a:r>
            <a:br>
              <a:rPr lang="en-US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</a:br>
            <a:r>
              <a:rPr lang="en-US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Big </a:t>
            </a:r>
            <a:r>
              <a:rPr lang="en-US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Mechanism PMC 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95533" cy="1185333"/>
          </a:xfrm>
        </p:spPr>
        <p:txBody>
          <a:bodyPr/>
          <a:lstStyle/>
          <a:p>
            <a:r>
              <a:rPr lang="en-US" dirty="0" smtClean="0"/>
              <a:t>Input count from PMC id list: </a:t>
            </a:r>
            <a:r>
              <a:rPr lang="en-US" dirty="0"/>
              <a:t>1757</a:t>
            </a:r>
          </a:p>
          <a:p>
            <a:r>
              <a:rPr lang="en-US" dirty="0"/>
              <a:t>Unique ids: </a:t>
            </a:r>
            <a:r>
              <a:rPr lang="en-US" dirty="0" smtClean="0"/>
              <a:t>840</a:t>
            </a:r>
            <a:endParaRPr lang="en-US" dirty="0"/>
          </a:p>
        </p:txBody>
      </p:sp>
      <p:pic>
        <p:nvPicPr>
          <p:cNvPr id="4" name="Picture 28" descr="Regular Use Shield_GoldOnWhite_NoBG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digLib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46574"/>
            <a:ext cx="4495800" cy="37066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105400" y="2846574"/>
            <a:ext cx="3479800" cy="335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PDF</a:t>
            </a:r>
          </a:p>
          <a:p>
            <a:r>
              <a:rPr lang="en-US" dirty="0" smtClean="0"/>
              <a:t>PMC XML</a:t>
            </a:r>
          </a:p>
          <a:p>
            <a:r>
              <a:rPr lang="en-US" dirty="0" smtClean="0"/>
              <a:t>Elsevier XML</a:t>
            </a:r>
          </a:p>
          <a:p>
            <a:r>
              <a:rPr lang="en-US" dirty="0" smtClean="0"/>
              <a:t>Text</a:t>
            </a:r>
          </a:p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☐☐ ☐☐☐ </a:t>
            </a:r>
            <a:r>
              <a:rPr lang="en-US" sz="1100" b="1" dirty="0" smtClean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671735" y="6312788"/>
            <a:ext cx="13352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Doc Management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7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Open Questions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99" y="1600200"/>
            <a:ext cx="8453967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to encode background knowledge as ‘types’ / ‘motifs’?</a:t>
            </a:r>
          </a:p>
          <a:p>
            <a:pPr lvl="1"/>
            <a:r>
              <a:rPr lang="en-US" dirty="0"/>
              <a:t>Key correspondence between complex structured entities and parameters in </a:t>
            </a:r>
            <a:r>
              <a:rPr lang="en-US" dirty="0" smtClean="0"/>
              <a:t>experiments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support </a:t>
            </a:r>
            <a:r>
              <a:rPr lang="en-US" dirty="0" smtClean="0"/>
              <a:t>reading using ML?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assemble </a:t>
            </a:r>
            <a:r>
              <a:rPr lang="en-US" dirty="0" err="1" smtClean="0"/>
              <a:t>KEfED</a:t>
            </a:r>
            <a:r>
              <a:rPr lang="en-US" dirty="0" smtClean="0"/>
              <a:t>-structured annotations </a:t>
            </a:r>
            <a:r>
              <a:rPr lang="en-US" dirty="0"/>
              <a:t>into </a:t>
            </a:r>
            <a:r>
              <a:rPr lang="en-US" dirty="0" smtClean="0"/>
              <a:t>models?</a:t>
            </a:r>
          </a:p>
          <a:p>
            <a:pPr marL="857250" lvl="1" indent="-457200"/>
            <a:r>
              <a:rPr lang="en-US" dirty="0" err="1" smtClean="0"/>
              <a:t>KEfED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BioPAX</a:t>
            </a:r>
            <a:r>
              <a:rPr lang="en-US" dirty="0" smtClean="0"/>
              <a:t> / PL / BEL 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Higher order ‘phenotype’ elements?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☐☐ ☐☐☐ ☐ </a:t>
            </a:r>
            <a:r>
              <a:rPr lang="en-US" sz="1100" b="1" dirty="0" smtClean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87635" y="6312788"/>
            <a:ext cx="12243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Open Questions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25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/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spc="50" dirty="0" err="1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GitHub</a:t>
            </a:r>
            <a:endParaRPr lang="en-US" sz="4000" dirty="0">
              <a:ea typeface="+mj-ea"/>
              <a:cs typeface="+mj-c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8" r="-1734"/>
          <a:stretch/>
        </p:blipFill>
        <p:spPr>
          <a:xfrm>
            <a:off x="457201" y="1600201"/>
            <a:ext cx="5283200" cy="4040576"/>
          </a:xfrm>
        </p:spPr>
      </p:pic>
      <p:pic>
        <p:nvPicPr>
          <p:cNvPr id="26628" name="Picture 28" descr="Regular Use Shield_GoldOnWhite_NoB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spc="50" dirty="0">
              <a:ln w="12700" cmpd="sng">
                <a:solidFill>
                  <a:srgbClr val="FFCE02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1228" y="1600200"/>
            <a:ext cx="3204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‘Private’ repos for our data and code.</a:t>
            </a:r>
          </a:p>
          <a:p>
            <a:endParaRPr lang="en-US" dirty="0"/>
          </a:p>
          <a:p>
            <a:r>
              <a:rPr lang="en-US" dirty="0" smtClean="0"/>
              <a:t>Can we </a:t>
            </a:r>
            <a:r>
              <a:rPr lang="en-US" i="1" dirty="0" smtClean="0"/>
              <a:t>please </a:t>
            </a:r>
            <a:r>
              <a:rPr lang="en-US" dirty="0" smtClean="0"/>
              <a:t>think of a better name than ‘reaper’?</a:t>
            </a:r>
            <a:endParaRPr lang="en-US" dirty="0" smtClean="0"/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☐☐ ☐☐☐ ☐ 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87635" y="6312788"/>
            <a:ext cx="12243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Open Questions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028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lang="en-US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The ‘Cycle of Scientific Investigation’ Model</a:t>
            </a:r>
            <a:endParaRPr lang="en-US" b="1" spc="50" dirty="0">
              <a:ln w="12700" cmpd="sng">
                <a:solidFill>
                  <a:srgbClr val="FFCE02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" name="Picture 28" descr="Regular Use Shield_GoldOnWhite_NoB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 smtClean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4487335" y="6312788"/>
            <a:ext cx="29377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Cycles of Scientific Investigation (AAAI’14)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  <p:pic>
        <p:nvPicPr>
          <p:cNvPr id="3" name="Picture 2" descr="cosi6-01.pdf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" y="2013944"/>
            <a:ext cx="8505000" cy="3469889"/>
          </a:xfrm>
          <a:prstGeom prst="rect">
            <a:avLst/>
          </a:prstGeom>
        </p:spPr>
      </p:pic>
      <p:pic>
        <p:nvPicPr>
          <p:cNvPr id="5" name="Picture 4" descr="cosi6-02.pdf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" y="2013944"/>
            <a:ext cx="8505000" cy="3469889"/>
          </a:xfrm>
          <a:prstGeom prst="rect">
            <a:avLst/>
          </a:prstGeom>
        </p:spPr>
      </p:pic>
      <p:pic>
        <p:nvPicPr>
          <p:cNvPr id="6" name="Picture 5" descr="cosi6-03.pdf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" y="2013944"/>
            <a:ext cx="8505000" cy="3469889"/>
          </a:xfrm>
          <a:prstGeom prst="rect">
            <a:avLst/>
          </a:prstGeom>
        </p:spPr>
      </p:pic>
      <p:pic>
        <p:nvPicPr>
          <p:cNvPr id="8" name="Picture 7" descr="cosi6-04.pdf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" y="2013944"/>
            <a:ext cx="8505000" cy="3469889"/>
          </a:xfrm>
          <a:prstGeom prst="rect">
            <a:avLst/>
          </a:prstGeom>
        </p:spPr>
      </p:pic>
      <p:pic>
        <p:nvPicPr>
          <p:cNvPr id="11" name="Picture 10" descr="cosi6-05.pdf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" y="2013944"/>
            <a:ext cx="8505000" cy="3469889"/>
          </a:xfrm>
          <a:prstGeom prst="rect">
            <a:avLst/>
          </a:prstGeom>
        </p:spPr>
      </p:pic>
      <p:pic>
        <p:nvPicPr>
          <p:cNvPr id="13" name="Picture 12" descr="cosi6-06.pdf"/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" y="2013944"/>
            <a:ext cx="8505000" cy="3469889"/>
          </a:xfrm>
          <a:prstGeom prst="rect">
            <a:avLst/>
          </a:prstGeom>
        </p:spPr>
      </p:pic>
      <p:pic>
        <p:nvPicPr>
          <p:cNvPr id="14" name="Picture 13" descr="cosi6-07.pdf"/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" y="2013944"/>
            <a:ext cx="8505000" cy="3469889"/>
          </a:xfrm>
          <a:prstGeom prst="rect">
            <a:avLst/>
          </a:prstGeom>
        </p:spPr>
      </p:pic>
      <p:pic>
        <p:nvPicPr>
          <p:cNvPr id="15" name="Picture 14" descr="cosi6-08.pdf"/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" y="2013944"/>
            <a:ext cx="8505000" cy="3469889"/>
          </a:xfrm>
          <a:prstGeom prst="rect">
            <a:avLst/>
          </a:prstGeom>
        </p:spPr>
      </p:pic>
      <p:pic>
        <p:nvPicPr>
          <p:cNvPr id="16" name="Picture 15" descr="cosi6-09.pdf"/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" y="2013944"/>
            <a:ext cx="8505000" cy="3469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cosi6-unwound-05.pdf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03" y="1905795"/>
            <a:ext cx="4881077" cy="4387158"/>
          </a:xfrm>
          <a:prstGeom prst="rect">
            <a:avLst/>
          </a:prstGeom>
        </p:spPr>
      </p:pic>
      <p:pic>
        <p:nvPicPr>
          <p:cNvPr id="6" name="Picture 5" descr="cosi6-unwound-01.pdf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0" y="1905795"/>
            <a:ext cx="4895465" cy="4400091"/>
          </a:xfrm>
          <a:prstGeom prst="rect">
            <a:avLst/>
          </a:prstGeom>
        </p:spPr>
      </p:pic>
      <p:pic>
        <p:nvPicPr>
          <p:cNvPr id="7" name="Picture 6" descr="cosi6-unwound-02.pdf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0" y="1905795"/>
            <a:ext cx="4895465" cy="4400091"/>
          </a:xfrm>
          <a:prstGeom prst="rect">
            <a:avLst/>
          </a:prstGeom>
        </p:spPr>
      </p:pic>
      <p:pic>
        <p:nvPicPr>
          <p:cNvPr id="9" name="Picture 8" descr="cosi6-unwound-03.pdf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0" y="1905795"/>
            <a:ext cx="4895465" cy="4400091"/>
          </a:xfrm>
          <a:prstGeom prst="rect">
            <a:avLst/>
          </a:prstGeom>
        </p:spPr>
      </p:pic>
      <p:pic>
        <p:nvPicPr>
          <p:cNvPr id="10" name="Picture 9" descr="cosi6-unwound-04.pdf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0" y="1905795"/>
            <a:ext cx="4895465" cy="4400091"/>
          </a:xfrm>
          <a:prstGeom prst="rect">
            <a:avLst/>
          </a:prstGeom>
        </p:spPr>
      </p:pic>
      <p:pic>
        <p:nvPicPr>
          <p:cNvPr id="43" name="Picture 42" descr="cosi6-k.pdf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0" y="2167797"/>
            <a:ext cx="1585726" cy="1409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hangingPunct="1">
              <a:defRPr/>
            </a:pPr>
            <a:r>
              <a:rPr lang="en-US" sz="4000" b="1" spc="50" dirty="0" smtClean="0">
                <a:ln w="12700" cmpd="sng">
                  <a:solidFill>
                    <a:srgbClr val="FFDF4C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How Does Knowledge Evolve?</a:t>
            </a:r>
            <a:endParaRPr lang="en-US" sz="4000" dirty="0">
              <a:ln w="12700" cmpd="sng">
                <a:solidFill>
                  <a:srgbClr val="FFDF4C"/>
                </a:solidFill>
                <a:prstDash val="solid"/>
              </a:ln>
            </a:endParaRPr>
          </a:p>
        </p:txBody>
      </p:sp>
      <p:pic>
        <p:nvPicPr>
          <p:cNvPr id="11" name="Picture 28" descr="Regular Use Shield_GoldOnWhite_NoB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si6-k.pdf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83" y="3625271"/>
            <a:ext cx="1585726" cy="1409534"/>
          </a:xfrm>
          <a:prstGeom prst="rect">
            <a:avLst/>
          </a:prstGeom>
        </p:spPr>
      </p:pic>
      <p:pic>
        <p:nvPicPr>
          <p:cNvPr id="40" name="Picture 39" descr="cosi6-d-extra.pdf"/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31" y="1918623"/>
            <a:ext cx="3276918" cy="3479913"/>
          </a:xfrm>
          <a:prstGeom prst="rect">
            <a:avLst/>
          </a:prstGeom>
        </p:spPr>
      </p:pic>
      <p:sp>
        <p:nvSpPr>
          <p:cNvPr id="45" name="Left Brace 44"/>
          <p:cNvSpPr/>
          <p:nvPr/>
        </p:nvSpPr>
        <p:spPr>
          <a:xfrm rot="19135178">
            <a:off x="1911118" y="3620574"/>
            <a:ext cx="241228" cy="421473"/>
          </a:xfrm>
          <a:prstGeom prst="leftBrace">
            <a:avLst>
              <a:gd name="adj1" fmla="val 38687"/>
              <a:gd name="adj2" fmla="val 493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 rot="19135178">
            <a:off x="2387984" y="3473927"/>
            <a:ext cx="241228" cy="1873212"/>
          </a:xfrm>
          <a:prstGeom prst="leftBrace">
            <a:avLst>
              <a:gd name="adj1" fmla="val 38687"/>
              <a:gd name="adj2" fmla="val 50000"/>
            </a:avLst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95921" y="3884475"/>
            <a:ext cx="2387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K</a:t>
            </a:r>
            <a:r>
              <a:rPr lang="en-US" sz="1800" baseline="30000" dirty="0" smtClean="0"/>
              <a:t>[1]</a:t>
            </a:r>
            <a:r>
              <a:rPr lang="en-US" sz="1800" dirty="0" smtClean="0"/>
              <a:t> is </a:t>
            </a:r>
            <a:r>
              <a:rPr lang="en-US" sz="1800" i="1" dirty="0" smtClean="0"/>
              <a:t>replaced by </a:t>
            </a:r>
            <a:r>
              <a:rPr lang="en-US" sz="1800" dirty="0" smtClean="0"/>
              <a:t>K</a:t>
            </a:r>
            <a:r>
              <a:rPr lang="en-US" sz="1800" baseline="30000" dirty="0" smtClean="0"/>
              <a:t>[2]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45064" y="4472929"/>
            <a:ext cx="23145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K</a:t>
            </a:r>
            <a:r>
              <a:rPr lang="en-US" sz="1800" baseline="30000" dirty="0" smtClean="0"/>
              <a:t>[1]</a:t>
            </a:r>
            <a:r>
              <a:rPr lang="en-US" sz="1800" dirty="0" smtClean="0"/>
              <a:t> is </a:t>
            </a:r>
            <a:r>
              <a:rPr lang="en-US" sz="1800" i="1" dirty="0" smtClean="0"/>
              <a:t>inaccurate </a:t>
            </a:r>
          </a:p>
          <a:p>
            <a:pPr eaLnBrk="1" hangingPunct="1"/>
            <a:r>
              <a:rPr lang="en-US" sz="1800" dirty="0" smtClean="0"/>
              <a:t>when compared with</a:t>
            </a:r>
          </a:p>
          <a:p>
            <a:pPr eaLnBrk="1" hangingPunct="1"/>
            <a:r>
              <a:rPr lang="en-US" sz="1800" dirty="0" smtClean="0"/>
              <a:t>K</a:t>
            </a:r>
            <a:r>
              <a:rPr lang="en-US" sz="1800" baseline="30000" dirty="0" smtClean="0"/>
              <a:t>[n]</a:t>
            </a:r>
          </a:p>
        </p:txBody>
      </p:sp>
      <p:sp>
        <p:nvSpPr>
          <p:cNvPr id="50" name="Left Brace 49"/>
          <p:cNvSpPr/>
          <p:nvPr/>
        </p:nvSpPr>
        <p:spPr>
          <a:xfrm rot="8660538">
            <a:off x="6973584" y="1542483"/>
            <a:ext cx="241228" cy="2645767"/>
          </a:xfrm>
          <a:prstGeom prst="leftBrace">
            <a:avLst>
              <a:gd name="adj1" fmla="val 38687"/>
              <a:gd name="adj2" fmla="val 50000"/>
            </a:avLst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7203597" y="1564896"/>
            <a:ext cx="19349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All data remains </a:t>
            </a:r>
          </a:p>
          <a:p>
            <a:pPr eaLnBrk="1" hangingPunct="1"/>
            <a:r>
              <a:rPr lang="en-US" sz="1800" dirty="0" smtClean="0"/>
              <a:t>accurate as long as experiments were performed correctly</a:t>
            </a:r>
            <a:endParaRPr lang="en-US" sz="1800" baseline="30000" dirty="0" smtClean="0"/>
          </a:p>
        </p:txBody>
      </p:sp>
      <p:sp>
        <p:nvSpPr>
          <p:cNvPr id="22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23" name="TextBox 10"/>
          <p:cNvSpPr txBox="1">
            <a:spLocks noChangeArrowheads="1"/>
          </p:cNvSpPr>
          <p:nvPr/>
        </p:nvSpPr>
        <p:spPr bwMode="auto">
          <a:xfrm>
            <a:off x="4487335" y="6312788"/>
            <a:ext cx="29377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Cycles of Scientific Investigation (AAAI’14)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3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/>
      <p:bldP spid="49" grpId="0"/>
      <p:bldP spid="50" grpId="0" animBg="1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eLevelSchema-03.pdf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8" y="1604701"/>
            <a:ext cx="7033164" cy="432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hangingPunct="1">
              <a:defRPr/>
            </a:pP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 Three-Level Model</a:t>
            </a:r>
            <a:endParaRPr lang="en-US" sz="4000" dirty="0"/>
          </a:p>
        </p:txBody>
      </p:sp>
      <p:pic>
        <p:nvPicPr>
          <p:cNvPr id="26" name="Picture 28" descr="Regular Use Shield_GoldOnWhite_NoB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4487335" y="6312788"/>
            <a:ext cx="29377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Cycles of Scientific Investigation (AAAI’14)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6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2136874"/>
            <a:ext cx="2809785" cy="3458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hangingPunct="1">
              <a:defRPr/>
            </a:pP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Knowledge Engineering from Experimental Design (KEfED)</a:t>
            </a:r>
            <a:endParaRPr lang="en-US" sz="4000" dirty="0">
              <a:ln w="12700" cmpd="sng">
                <a:solidFill>
                  <a:srgbClr val="FFCE02"/>
                </a:solidFill>
                <a:prstDash val="solid"/>
              </a:ln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109" y="2294619"/>
            <a:ext cx="1472553" cy="2831832"/>
          </a:xfrm>
          <a:prstGeom prst="rect">
            <a:avLst/>
          </a:prstGeom>
        </p:spPr>
      </p:pic>
      <p:pic>
        <p:nvPicPr>
          <p:cNvPr id="14" name="Picture 28" descr="Regular Use Shield_GoldOnWhite_NoB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36" y="2205708"/>
            <a:ext cx="3020231" cy="3262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99" y="2136874"/>
            <a:ext cx="2809785" cy="3458197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</a:t>
            </a:r>
            <a:r>
              <a:rPr lang="en-US" sz="1100" b="1" dirty="0" smtClean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122335" y="6312788"/>
            <a:ext cx="20035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An example: Pan et al. 2013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6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2-sbgn.pdf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1594"/>
            <a:ext cx="4200045" cy="40055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Interpretations in Pan </a:t>
            </a:r>
            <a:r>
              <a:rPr lang="en-US" sz="4000" b="1" i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et al.</a:t>
            </a: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2013, </a:t>
            </a:r>
            <a:b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</a:b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 Molecular Biology Paper  </a:t>
            </a:r>
            <a:endParaRPr lang="en-US" sz="4000" dirty="0"/>
          </a:p>
        </p:txBody>
      </p:sp>
      <p:pic>
        <p:nvPicPr>
          <p:cNvPr id="9" name="Picture 28" descr="Regular Use Shield_GoldOnWhite_NoB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21854" y="1597047"/>
            <a:ext cx="3483946" cy="4401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Pan </a:t>
            </a:r>
            <a:r>
              <a:rPr lang="en-US" sz="1400" i="1" u="sng" dirty="0" smtClean="0"/>
              <a:t>et al. </a:t>
            </a:r>
            <a:r>
              <a:rPr lang="en-US" sz="1400" u="sng" dirty="0" smtClean="0"/>
              <a:t>2013, Fig 10 </a:t>
            </a:r>
          </a:p>
          <a:p>
            <a:endParaRPr lang="en-US" sz="1400" dirty="0"/>
          </a:p>
          <a:p>
            <a:r>
              <a:rPr lang="en-US" sz="1400" dirty="0" smtClean="0"/>
              <a:t>”…We </a:t>
            </a:r>
            <a:r>
              <a:rPr lang="en-US" sz="1400" dirty="0"/>
              <a:t>envision that HBP1 represses the DNMT1 promoter through sequence-specific binding (...) and that the activity of HBP1 itself is regulated through acetylation at any of 5 sites in the protein... The HBP1-mediated repression of the DNMT1 gene then decreases overall DNA methylation.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On </a:t>
            </a:r>
            <a:r>
              <a:rPr lang="en-US" sz="1400" dirty="0"/>
              <a:t>the p16 gene, HBP1 expression leads to a similar DNA </a:t>
            </a:r>
            <a:r>
              <a:rPr lang="en-US" sz="1400" dirty="0" err="1"/>
              <a:t>hypomethylation</a:t>
            </a:r>
            <a:r>
              <a:rPr lang="en-US" sz="1400" dirty="0"/>
              <a:t>, but HBP1 instead binds to putative HBP1 activation element (...) to give activation. While HBP1 alone can partially activate the p16 gene, full transcriptional activation of the p16 gene requires </a:t>
            </a:r>
            <a:r>
              <a:rPr lang="en-US" sz="1400" dirty="0" err="1"/>
              <a:t>hypomethylation</a:t>
            </a:r>
            <a:r>
              <a:rPr lang="en-US" sz="1400" dirty="0"/>
              <a:t> and an HBP1 acetylation at </a:t>
            </a:r>
            <a:r>
              <a:rPr lang="en-US" sz="1400" dirty="0" smtClean="0"/>
              <a:t>K419…"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03712" y="5559986"/>
            <a:ext cx="425353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DF4C"/>
                </a:solidFill>
              </a:rPr>
              <a:t>SBGN representation of pathway from </a:t>
            </a:r>
          </a:p>
          <a:p>
            <a:r>
              <a:rPr lang="en-US" sz="1600" dirty="0" smtClean="0">
                <a:solidFill>
                  <a:srgbClr val="FFDF4C"/>
                </a:solidFill>
              </a:rPr>
              <a:t>Pan </a:t>
            </a:r>
            <a:r>
              <a:rPr lang="en-US" sz="1600" i="1" dirty="0" smtClean="0">
                <a:solidFill>
                  <a:srgbClr val="FFDF4C"/>
                </a:solidFill>
              </a:rPr>
              <a:t>et al.</a:t>
            </a:r>
            <a:r>
              <a:rPr lang="en-US" sz="1600" dirty="0" smtClean="0">
                <a:solidFill>
                  <a:srgbClr val="FFDF4C"/>
                </a:solidFill>
              </a:rPr>
              <a:t> 2013, Fig 10.</a:t>
            </a:r>
            <a:endParaRPr lang="en-US" sz="1600" dirty="0">
              <a:solidFill>
                <a:srgbClr val="FFDF4C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15295" y="2971442"/>
            <a:ext cx="303009" cy="303009"/>
          </a:xfrm>
          <a:prstGeom prst="ellipse">
            <a:avLst/>
          </a:prstGeom>
          <a:noFill/>
          <a:ln w="19050" cmpd="sng">
            <a:solidFill>
              <a:srgbClr val="FF0A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11517" y="1554901"/>
            <a:ext cx="1298128" cy="1384995"/>
          </a:xfrm>
          <a:prstGeom prst="rect">
            <a:avLst/>
          </a:prstGeom>
          <a:noFill/>
          <a:ln w="19050" cmpd="sng">
            <a:solidFill>
              <a:srgbClr val="FF0A1F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HBP1 expression reduced DMNT1 protein and mRNA levels</a:t>
            </a:r>
          </a:p>
        </p:txBody>
      </p:sp>
      <p:sp>
        <p:nvSpPr>
          <p:cNvPr id="16" name="Oval 15"/>
          <p:cNvSpPr/>
          <p:nvPr/>
        </p:nvSpPr>
        <p:spPr>
          <a:xfrm>
            <a:off x="2920178" y="3364127"/>
            <a:ext cx="303009" cy="303009"/>
          </a:xfrm>
          <a:prstGeom prst="ellipse">
            <a:avLst/>
          </a:prstGeom>
          <a:noFill/>
          <a:ln w="19050" cmpd="sng">
            <a:solidFill>
              <a:srgbClr val="FF0A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4" idx="7"/>
            <a:endCxn id="15" idx="1"/>
          </p:cNvCxnSpPr>
          <p:nvPr/>
        </p:nvCxnSpPr>
        <p:spPr>
          <a:xfrm flipV="1">
            <a:off x="2373929" y="2247399"/>
            <a:ext cx="1137588" cy="768418"/>
          </a:xfrm>
          <a:prstGeom prst="line">
            <a:avLst/>
          </a:prstGeom>
          <a:ln w="19050" cmpd="sng">
            <a:solidFill>
              <a:srgbClr val="FF0A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6" idx="7"/>
            <a:endCxn id="15" idx="1"/>
          </p:cNvCxnSpPr>
          <p:nvPr/>
        </p:nvCxnSpPr>
        <p:spPr>
          <a:xfrm flipV="1">
            <a:off x="3178812" y="2247399"/>
            <a:ext cx="332705" cy="1161103"/>
          </a:xfrm>
          <a:prstGeom prst="line">
            <a:avLst/>
          </a:prstGeom>
          <a:ln w="19050" cmpd="sng">
            <a:solidFill>
              <a:srgbClr val="FF0A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122335" y="6312788"/>
            <a:ext cx="20035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An example: Pan et al. 2013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66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-2013-33-887-fig2B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17" y="2531534"/>
            <a:ext cx="3117783" cy="2446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40" y="5185642"/>
            <a:ext cx="2544208" cy="91076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pc="50" dirty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Pan </a:t>
            </a:r>
            <a:r>
              <a:rPr lang="en-US" sz="4000" b="1" i="1" spc="50" dirty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et al.</a:t>
            </a:r>
            <a:r>
              <a:rPr lang="en-US" sz="4000" b="1" spc="50" dirty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2013,</a:t>
            </a:r>
            <a:b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</a:b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Experiments and Observations </a:t>
            </a:r>
            <a:endParaRPr lang="en-US" sz="4000" dirty="0"/>
          </a:p>
        </p:txBody>
      </p:sp>
      <p:pic>
        <p:nvPicPr>
          <p:cNvPr id="9" name="Picture 28" descr="Regular Use Shield_GoldOnWhite_NoB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42659" y="1587691"/>
            <a:ext cx="37540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 assertions + 35 small scale experiments (numbered by Figure: 1A-D, 2C-F, 3A-B,4A-E, 5A-D, 6A-F, 7A-E, 8A-D)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240" y="1597047"/>
            <a:ext cx="2544566" cy="3627079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1571437" y="1597047"/>
            <a:ext cx="2546369" cy="865868"/>
          </a:xfrm>
          <a:custGeom>
            <a:avLst/>
            <a:gdLst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14299 w 2520713"/>
              <a:gd name="connsiteY2" fmla="*/ 744006 h 859455"/>
              <a:gd name="connsiteX3" fmla="*/ 1237908 w 2520713"/>
              <a:gd name="connsiteY3" fmla="*/ 737592 h 859455"/>
              <a:gd name="connsiteX4" fmla="*/ 1231494 w 2520713"/>
              <a:gd name="connsiteY4" fmla="*/ 859455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256 w 2520713"/>
              <a:gd name="connsiteY0" fmla="*/ 0 h 859455"/>
              <a:gd name="connsiteX1" fmla="*/ 2520713 w 2520713"/>
              <a:gd name="connsiteY1" fmla="*/ 6414 h 859455"/>
              <a:gd name="connsiteX2" fmla="*/ 2514299 w 2520713"/>
              <a:gd name="connsiteY2" fmla="*/ 744006 h 859455"/>
              <a:gd name="connsiteX3" fmla="*/ 1237908 w 2520713"/>
              <a:gd name="connsiteY3" fmla="*/ 737592 h 859455"/>
              <a:gd name="connsiteX4" fmla="*/ 1231494 w 2520713"/>
              <a:gd name="connsiteY4" fmla="*/ 859455 h 859455"/>
              <a:gd name="connsiteX5" fmla="*/ 0 w 2520713"/>
              <a:gd name="connsiteY5" fmla="*/ 859455 h 859455"/>
              <a:gd name="connsiteX6" fmla="*/ 256 w 2520713"/>
              <a:gd name="connsiteY6" fmla="*/ 0 h 85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713" h="859455">
                <a:moveTo>
                  <a:pt x="256" y="0"/>
                </a:moveTo>
                <a:lnTo>
                  <a:pt x="2520713" y="6414"/>
                </a:lnTo>
                <a:lnTo>
                  <a:pt x="2514299" y="744006"/>
                </a:lnTo>
                <a:lnTo>
                  <a:pt x="1237908" y="737592"/>
                </a:lnTo>
                <a:lnTo>
                  <a:pt x="1231494" y="859455"/>
                </a:lnTo>
                <a:lnTo>
                  <a:pt x="0" y="859455"/>
                </a:lnTo>
                <a:cubicBezTo>
                  <a:pt x="85" y="572970"/>
                  <a:pt x="171" y="286485"/>
                  <a:pt x="256" y="0"/>
                </a:cubicBezTo>
                <a:close/>
              </a:path>
            </a:pathLst>
          </a:custGeom>
          <a:solidFill>
            <a:srgbClr val="FFFB30">
              <a:alpha val="35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B30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576979" y="2462915"/>
            <a:ext cx="2521163" cy="667038"/>
          </a:xfrm>
          <a:custGeom>
            <a:avLst/>
            <a:gdLst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14299 w 2520713"/>
              <a:gd name="connsiteY2" fmla="*/ 744006 h 859455"/>
              <a:gd name="connsiteX3" fmla="*/ 1237908 w 2520713"/>
              <a:gd name="connsiteY3" fmla="*/ 737592 h 859455"/>
              <a:gd name="connsiteX4" fmla="*/ 1231494 w 2520713"/>
              <a:gd name="connsiteY4" fmla="*/ 859455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1316977"/>
              <a:gd name="connsiteX1" fmla="*/ 2520713 w 2520713"/>
              <a:gd name="connsiteY1" fmla="*/ 6414 h 1316977"/>
              <a:gd name="connsiteX2" fmla="*/ 2501601 w 2520713"/>
              <a:gd name="connsiteY2" fmla="*/ 1316977 h 1316977"/>
              <a:gd name="connsiteX3" fmla="*/ 1237908 w 2520713"/>
              <a:gd name="connsiteY3" fmla="*/ 737592 h 1316977"/>
              <a:gd name="connsiteX4" fmla="*/ 1231494 w 2520713"/>
              <a:gd name="connsiteY4" fmla="*/ 859455 h 1316977"/>
              <a:gd name="connsiteX5" fmla="*/ 0 w 2520713"/>
              <a:gd name="connsiteY5" fmla="*/ 859455 h 1316977"/>
              <a:gd name="connsiteX6" fmla="*/ 12828 w 2520713"/>
              <a:gd name="connsiteY6" fmla="*/ 0 h 1316977"/>
              <a:gd name="connsiteX0" fmla="*/ 12828 w 2520713"/>
              <a:gd name="connsiteY0" fmla="*/ 0 h 1316977"/>
              <a:gd name="connsiteX1" fmla="*/ 2520713 w 2520713"/>
              <a:gd name="connsiteY1" fmla="*/ 6414 h 1316977"/>
              <a:gd name="connsiteX2" fmla="*/ 2501601 w 2520713"/>
              <a:gd name="connsiteY2" fmla="*/ 1316977 h 1316977"/>
              <a:gd name="connsiteX3" fmla="*/ 1307752 w 2520713"/>
              <a:gd name="connsiteY3" fmla="*/ 1145038 h 1316977"/>
              <a:gd name="connsiteX4" fmla="*/ 1231494 w 2520713"/>
              <a:gd name="connsiteY4" fmla="*/ 859455 h 1316977"/>
              <a:gd name="connsiteX5" fmla="*/ 0 w 2520713"/>
              <a:gd name="connsiteY5" fmla="*/ 859455 h 1316977"/>
              <a:gd name="connsiteX6" fmla="*/ 12828 w 2520713"/>
              <a:gd name="connsiteY6" fmla="*/ 0 h 1316977"/>
              <a:gd name="connsiteX0" fmla="*/ 12828 w 2520713"/>
              <a:gd name="connsiteY0" fmla="*/ 0 h 1316977"/>
              <a:gd name="connsiteX1" fmla="*/ 2520713 w 2520713"/>
              <a:gd name="connsiteY1" fmla="*/ 6414 h 1316977"/>
              <a:gd name="connsiteX2" fmla="*/ 2501601 w 2520713"/>
              <a:gd name="connsiteY2" fmla="*/ 1316977 h 1316977"/>
              <a:gd name="connsiteX3" fmla="*/ 1022029 w 2520713"/>
              <a:gd name="connsiteY3" fmla="*/ 540236 h 1316977"/>
              <a:gd name="connsiteX4" fmla="*/ 1231494 w 2520713"/>
              <a:gd name="connsiteY4" fmla="*/ 859455 h 1316977"/>
              <a:gd name="connsiteX5" fmla="*/ 0 w 2520713"/>
              <a:gd name="connsiteY5" fmla="*/ 859455 h 1316977"/>
              <a:gd name="connsiteX6" fmla="*/ 12828 w 2520713"/>
              <a:gd name="connsiteY6" fmla="*/ 0 h 1316977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231494 w 2520713"/>
              <a:gd name="connsiteY4" fmla="*/ 859455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034662 w 2520713"/>
              <a:gd name="connsiteY4" fmla="*/ 655732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015614 w 2520713"/>
              <a:gd name="connsiteY4" fmla="*/ 662099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929484"/>
              <a:gd name="connsiteX1" fmla="*/ 2520713 w 2520713"/>
              <a:gd name="connsiteY1" fmla="*/ 6414 h 929484"/>
              <a:gd name="connsiteX2" fmla="*/ 2507951 w 2520713"/>
              <a:gd name="connsiteY2" fmla="*/ 546650 h 929484"/>
              <a:gd name="connsiteX3" fmla="*/ 1022029 w 2520713"/>
              <a:gd name="connsiteY3" fmla="*/ 540236 h 929484"/>
              <a:gd name="connsiteX4" fmla="*/ 1028313 w 2520713"/>
              <a:gd name="connsiteY4" fmla="*/ 929484 h 929484"/>
              <a:gd name="connsiteX5" fmla="*/ 0 w 2520713"/>
              <a:gd name="connsiteY5" fmla="*/ 859455 h 929484"/>
              <a:gd name="connsiteX6" fmla="*/ 12828 w 2520713"/>
              <a:gd name="connsiteY6" fmla="*/ 0 h 929484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028313 w 2520713"/>
              <a:gd name="connsiteY4" fmla="*/ 662098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6479 w 2514364"/>
              <a:gd name="connsiteY0" fmla="*/ 0 h 662098"/>
              <a:gd name="connsiteX1" fmla="*/ 2514364 w 2514364"/>
              <a:gd name="connsiteY1" fmla="*/ 6414 h 662098"/>
              <a:gd name="connsiteX2" fmla="*/ 2501602 w 2514364"/>
              <a:gd name="connsiteY2" fmla="*/ 546650 h 662098"/>
              <a:gd name="connsiteX3" fmla="*/ 1015680 w 2514364"/>
              <a:gd name="connsiteY3" fmla="*/ 540236 h 662098"/>
              <a:gd name="connsiteX4" fmla="*/ 1021964 w 2514364"/>
              <a:gd name="connsiteY4" fmla="*/ 662098 h 662098"/>
              <a:gd name="connsiteX5" fmla="*/ 0 w 2514364"/>
              <a:gd name="connsiteY5" fmla="*/ 655732 h 662098"/>
              <a:gd name="connsiteX6" fmla="*/ 6479 w 2514364"/>
              <a:gd name="connsiteY6" fmla="*/ 0 h 662098"/>
              <a:gd name="connsiteX0" fmla="*/ 6479 w 2514364"/>
              <a:gd name="connsiteY0" fmla="*/ 0 h 662098"/>
              <a:gd name="connsiteX1" fmla="*/ 2514364 w 2514364"/>
              <a:gd name="connsiteY1" fmla="*/ 6414 h 662098"/>
              <a:gd name="connsiteX2" fmla="*/ 2501602 w 2514364"/>
              <a:gd name="connsiteY2" fmla="*/ 546650 h 662098"/>
              <a:gd name="connsiteX3" fmla="*/ 1015680 w 2514364"/>
              <a:gd name="connsiteY3" fmla="*/ 540236 h 662098"/>
              <a:gd name="connsiteX4" fmla="*/ 1021964 w 2514364"/>
              <a:gd name="connsiteY4" fmla="*/ 662098 h 662098"/>
              <a:gd name="connsiteX5" fmla="*/ 0 w 2514364"/>
              <a:gd name="connsiteY5" fmla="*/ 655732 h 662098"/>
              <a:gd name="connsiteX6" fmla="*/ 6479 w 2514364"/>
              <a:gd name="connsiteY6" fmla="*/ 0 h 662098"/>
              <a:gd name="connsiteX0" fmla="*/ 70 w 2507955"/>
              <a:gd name="connsiteY0" fmla="*/ 0 h 662098"/>
              <a:gd name="connsiteX1" fmla="*/ 2507955 w 2507955"/>
              <a:gd name="connsiteY1" fmla="*/ 6414 h 662098"/>
              <a:gd name="connsiteX2" fmla="*/ 2495193 w 2507955"/>
              <a:gd name="connsiteY2" fmla="*/ 546650 h 662098"/>
              <a:gd name="connsiteX3" fmla="*/ 1009271 w 2507955"/>
              <a:gd name="connsiteY3" fmla="*/ 540236 h 662098"/>
              <a:gd name="connsiteX4" fmla="*/ 1015555 w 2507955"/>
              <a:gd name="connsiteY4" fmla="*/ 662098 h 662098"/>
              <a:gd name="connsiteX5" fmla="*/ 44386 w 2507955"/>
              <a:gd name="connsiteY5" fmla="*/ 649366 h 662098"/>
              <a:gd name="connsiteX6" fmla="*/ 70 w 2507955"/>
              <a:gd name="connsiteY6" fmla="*/ 0 h 662098"/>
              <a:gd name="connsiteX0" fmla="*/ 638 w 2508523"/>
              <a:gd name="connsiteY0" fmla="*/ 0 h 662098"/>
              <a:gd name="connsiteX1" fmla="*/ 2508523 w 2508523"/>
              <a:gd name="connsiteY1" fmla="*/ 6414 h 662098"/>
              <a:gd name="connsiteX2" fmla="*/ 2495761 w 2508523"/>
              <a:gd name="connsiteY2" fmla="*/ 546650 h 662098"/>
              <a:gd name="connsiteX3" fmla="*/ 1009839 w 2508523"/>
              <a:gd name="connsiteY3" fmla="*/ 540236 h 662098"/>
              <a:gd name="connsiteX4" fmla="*/ 1016123 w 2508523"/>
              <a:gd name="connsiteY4" fmla="*/ 662098 h 662098"/>
              <a:gd name="connsiteX5" fmla="*/ 509 w 2508523"/>
              <a:gd name="connsiteY5" fmla="*/ 655732 h 662098"/>
              <a:gd name="connsiteX6" fmla="*/ 638 w 2508523"/>
              <a:gd name="connsiteY6" fmla="*/ 0 h 662098"/>
              <a:gd name="connsiteX0" fmla="*/ 638 w 2508523"/>
              <a:gd name="connsiteY0" fmla="*/ 0 h 662098"/>
              <a:gd name="connsiteX1" fmla="*/ 2508523 w 2508523"/>
              <a:gd name="connsiteY1" fmla="*/ 6414 h 662098"/>
              <a:gd name="connsiteX2" fmla="*/ 2495761 w 2508523"/>
              <a:gd name="connsiteY2" fmla="*/ 546650 h 662098"/>
              <a:gd name="connsiteX3" fmla="*/ 1028887 w 2508523"/>
              <a:gd name="connsiteY3" fmla="*/ 540236 h 662098"/>
              <a:gd name="connsiteX4" fmla="*/ 1016123 w 2508523"/>
              <a:gd name="connsiteY4" fmla="*/ 662098 h 662098"/>
              <a:gd name="connsiteX5" fmla="*/ 509 w 2508523"/>
              <a:gd name="connsiteY5" fmla="*/ 655732 h 662098"/>
              <a:gd name="connsiteX6" fmla="*/ 638 w 2508523"/>
              <a:gd name="connsiteY6" fmla="*/ 0 h 662098"/>
              <a:gd name="connsiteX0" fmla="*/ 638 w 2508523"/>
              <a:gd name="connsiteY0" fmla="*/ 0 h 662098"/>
              <a:gd name="connsiteX1" fmla="*/ 2508523 w 2508523"/>
              <a:gd name="connsiteY1" fmla="*/ 6414 h 662098"/>
              <a:gd name="connsiteX2" fmla="*/ 2495761 w 2508523"/>
              <a:gd name="connsiteY2" fmla="*/ 546650 h 662098"/>
              <a:gd name="connsiteX3" fmla="*/ 1013172 w 2508523"/>
              <a:gd name="connsiteY3" fmla="*/ 540236 h 662098"/>
              <a:gd name="connsiteX4" fmla="*/ 1016123 w 2508523"/>
              <a:gd name="connsiteY4" fmla="*/ 662098 h 662098"/>
              <a:gd name="connsiteX5" fmla="*/ 509 w 2508523"/>
              <a:gd name="connsiteY5" fmla="*/ 655732 h 662098"/>
              <a:gd name="connsiteX6" fmla="*/ 638 w 2508523"/>
              <a:gd name="connsiteY6" fmla="*/ 0 h 662098"/>
              <a:gd name="connsiteX0" fmla="*/ 638 w 2495761"/>
              <a:gd name="connsiteY0" fmla="*/ 0 h 662098"/>
              <a:gd name="connsiteX1" fmla="*/ 2489665 w 2495761"/>
              <a:gd name="connsiteY1" fmla="*/ 6414 h 662098"/>
              <a:gd name="connsiteX2" fmla="*/ 2495761 w 2495761"/>
              <a:gd name="connsiteY2" fmla="*/ 546650 h 662098"/>
              <a:gd name="connsiteX3" fmla="*/ 1013172 w 2495761"/>
              <a:gd name="connsiteY3" fmla="*/ 540236 h 662098"/>
              <a:gd name="connsiteX4" fmla="*/ 1016123 w 2495761"/>
              <a:gd name="connsiteY4" fmla="*/ 662098 h 662098"/>
              <a:gd name="connsiteX5" fmla="*/ 509 w 2495761"/>
              <a:gd name="connsiteY5" fmla="*/ 655732 h 662098"/>
              <a:gd name="connsiteX6" fmla="*/ 638 w 2495761"/>
              <a:gd name="connsiteY6" fmla="*/ 0 h 66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5761" h="662098">
                <a:moveTo>
                  <a:pt x="638" y="0"/>
                </a:moveTo>
                <a:lnTo>
                  <a:pt x="2489665" y="6414"/>
                </a:lnTo>
                <a:lnTo>
                  <a:pt x="2495761" y="546650"/>
                </a:lnTo>
                <a:lnTo>
                  <a:pt x="1013172" y="540236"/>
                </a:lnTo>
                <a:cubicBezTo>
                  <a:pt x="1015267" y="669985"/>
                  <a:pt x="1014028" y="532349"/>
                  <a:pt x="1016123" y="662098"/>
                </a:cubicBezTo>
                <a:lnTo>
                  <a:pt x="509" y="655732"/>
                </a:lnTo>
                <a:cubicBezTo>
                  <a:pt x="2669" y="437155"/>
                  <a:pt x="-1522" y="218577"/>
                  <a:pt x="638" y="0"/>
                </a:cubicBezTo>
                <a:close/>
              </a:path>
            </a:pathLst>
          </a:custGeom>
          <a:solidFill>
            <a:srgbClr val="FFFB30">
              <a:alpha val="35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B3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580668" y="3002778"/>
            <a:ext cx="2520649" cy="895526"/>
          </a:xfrm>
          <a:custGeom>
            <a:avLst/>
            <a:gdLst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14299 w 2520713"/>
              <a:gd name="connsiteY2" fmla="*/ 744006 h 859455"/>
              <a:gd name="connsiteX3" fmla="*/ 1237908 w 2520713"/>
              <a:gd name="connsiteY3" fmla="*/ 737592 h 859455"/>
              <a:gd name="connsiteX4" fmla="*/ 1231494 w 2520713"/>
              <a:gd name="connsiteY4" fmla="*/ 859455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1316977"/>
              <a:gd name="connsiteX1" fmla="*/ 2520713 w 2520713"/>
              <a:gd name="connsiteY1" fmla="*/ 6414 h 1316977"/>
              <a:gd name="connsiteX2" fmla="*/ 2501601 w 2520713"/>
              <a:gd name="connsiteY2" fmla="*/ 1316977 h 1316977"/>
              <a:gd name="connsiteX3" fmla="*/ 1237908 w 2520713"/>
              <a:gd name="connsiteY3" fmla="*/ 737592 h 1316977"/>
              <a:gd name="connsiteX4" fmla="*/ 1231494 w 2520713"/>
              <a:gd name="connsiteY4" fmla="*/ 859455 h 1316977"/>
              <a:gd name="connsiteX5" fmla="*/ 0 w 2520713"/>
              <a:gd name="connsiteY5" fmla="*/ 859455 h 1316977"/>
              <a:gd name="connsiteX6" fmla="*/ 12828 w 2520713"/>
              <a:gd name="connsiteY6" fmla="*/ 0 h 1316977"/>
              <a:gd name="connsiteX0" fmla="*/ 12828 w 2520713"/>
              <a:gd name="connsiteY0" fmla="*/ 0 h 1316977"/>
              <a:gd name="connsiteX1" fmla="*/ 2520713 w 2520713"/>
              <a:gd name="connsiteY1" fmla="*/ 6414 h 1316977"/>
              <a:gd name="connsiteX2" fmla="*/ 2501601 w 2520713"/>
              <a:gd name="connsiteY2" fmla="*/ 1316977 h 1316977"/>
              <a:gd name="connsiteX3" fmla="*/ 1307752 w 2520713"/>
              <a:gd name="connsiteY3" fmla="*/ 1145038 h 1316977"/>
              <a:gd name="connsiteX4" fmla="*/ 1231494 w 2520713"/>
              <a:gd name="connsiteY4" fmla="*/ 859455 h 1316977"/>
              <a:gd name="connsiteX5" fmla="*/ 0 w 2520713"/>
              <a:gd name="connsiteY5" fmla="*/ 859455 h 1316977"/>
              <a:gd name="connsiteX6" fmla="*/ 12828 w 2520713"/>
              <a:gd name="connsiteY6" fmla="*/ 0 h 1316977"/>
              <a:gd name="connsiteX0" fmla="*/ 12828 w 2520713"/>
              <a:gd name="connsiteY0" fmla="*/ 0 h 1316977"/>
              <a:gd name="connsiteX1" fmla="*/ 2520713 w 2520713"/>
              <a:gd name="connsiteY1" fmla="*/ 6414 h 1316977"/>
              <a:gd name="connsiteX2" fmla="*/ 2501601 w 2520713"/>
              <a:gd name="connsiteY2" fmla="*/ 1316977 h 1316977"/>
              <a:gd name="connsiteX3" fmla="*/ 1022029 w 2520713"/>
              <a:gd name="connsiteY3" fmla="*/ 540236 h 1316977"/>
              <a:gd name="connsiteX4" fmla="*/ 1231494 w 2520713"/>
              <a:gd name="connsiteY4" fmla="*/ 859455 h 1316977"/>
              <a:gd name="connsiteX5" fmla="*/ 0 w 2520713"/>
              <a:gd name="connsiteY5" fmla="*/ 859455 h 1316977"/>
              <a:gd name="connsiteX6" fmla="*/ 12828 w 2520713"/>
              <a:gd name="connsiteY6" fmla="*/ 0 h 1316977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231494 w 2520713"/>
              <a:gd name="connsiteY4" fmla="*/ 859455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034662 w 2520713"/>
              <a:gd name="connsiteY4" fmla="*/ 655732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015614 w 2520713"/>
              <a:gd name="connsiteY4" fmla="*/ 662099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929484"/>
              <a:gd name="connsiteX1" fmla="*/ 2520713 w 2520713"/>
              <a:gd name="connsiteY1" fmla="*/ 6414 h 929484"/>
              <a:gd name="connsiteX2" fmla="*/ 2507951 w 2520713"/>
              <a:gd name="connsiteY2" fmla="*/ 546650 h 929484"/>
              <a:gd name="connsiteX3" fmla="*/ 1022029 w 2520713"/>
              <a:gd name="connsiteY3" fmla="*/ 540236 h 929484"/>
              <a:gd name="connsiteX4" fmla="*/ 1028313 w 2520713"/>
              <a:gd name="connsiteY4" fmla="*/ 929484 h 929484"/>
              <a:gd name="connsiteX5" fmla="*/ 0 w 2520713"/>
              <a:gd name="connsiteY5" fmla="*/ 859455 h 929484"/>
              <a:gd name="connsiteX6" fmla="*/ 12828 w 2520713"/>
              <a:gd name="connsiteY6" fmla="*/ 0 h 929484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028313 w 2520713"/>
              <a:gd name="connsiteY4" fmla="*/ 662098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6479 w 2514364"/>
              <a:gd name="connsiteY0" fmla="*/ 0 h 662098"/>
              <a:gd name="connsiteX1" fmla="*/ 2514364 w 2514364"/>
              <a:gd name="connsiteY1" fmla="*/ 6414 h 662098"/>
              <a:gd name="connsiteX2" fmla="*/ 2501602 w 2514364"/>
              <a:gd name="connsiteY2" fmla="*/ 546650 h 662098"/>
              <a:gd name="connsiteX3" fmla="*/ 1015680 w 2514364"/>
              <a:gd name="connsiteY3" fmla="*/ 540236 h 662098"/>
              <a:gd name="connsiteX4" fmla="*/ 1021964 w 2514364"/>
              <a:gd name="connsiteY4" fmla="*/ 662098 h 662098"/>
              <a:gd name="connsiteX5" fmla="*/ 0 w 2514364"/>
              <a:gd name="connsiteY5" fmla="*/ 655732 h 662098"/>
              <a:gd name="connsiteX6" fmla="*/ 6479 w 2514364"/>
              <a:gd name="connsiteY6" fmla="*/ 0 h 662098"/>
              <a:gd name="connsiteX0" fmla="*/ 6479 w 2514364"/>
              <a:gd name="connsiteY0" fmla="*/ 0 h 662098"/>
              <a:gd name="connsiteX1" fmla="*/ 2514364 w 2514364"/>
              <a:gd name="connsiteY1" fmla="*/ 6414 h 662098"/>
              <a:gd name="connsiteX2" fmla="*/ 2501602 w 2514364"/>
              <a:gd name="connsiteY2" fmla="*/ 546650 h 662098"/>
              <a:gd name="connsiteX3" fmla="*/ 1015680 w 2514364"/>
              <a:gd name="connsiteY3" fmla="*/ 540236 h 662098"/>
              <a:gd name="connsiteX4" fmla="*/ 1021964 w 2514364"/>
              <a:gd name="connsiteY4" fmla="*/ 662098 h 662098"/>
              <a:gd name="connsiteX5" fmla="*/ 0 w 2514364"/>
              <a:gd name="connsiteY5" fmla="*/ 655732 h 662098"/>
              <a:gd name="connsiteX6" fmla="*/ 6479 w 2514364"/>
              <a:gd name="connsiteY6" fmla="*/ 0 h 662098"/>
              <a:gd name="connsiteX0" fmla="*/ 70 w 2507955"/>
              <a:gd name="connsiteY0" fmla="*/ 0 h 662098"/>
              <a:gd name="connsiteX1" fmla="*/ 2507955 w 2507955"/>
              <a:gd name="connsiteY1" fmla="*/ 6414 h 662098"/>
              <a:gd name="connsiteX2" fmla="*/ 2495193 w 2507955"/>
              <a:gd name="connsiteY2" fmla="*/ 546650 h 662098"/>
              <a:gd name="connsiteX3" fmla="*/ 1009271 w 2507955"/>
              <a:gd name="connsiteY3" fmla="*/ 540236 h 662098"/>
              <a:gd name="connsiteX4" fmla="*/ 1015555 w 2507955"/>
              <a:gd name="connsiteY4" fmla="*/ 662098 h 662098"/>
              <a:gd name="connsiteX5" fmla="*/ 44386 w 2507955"/>
              <a:gd name="connsiteY5" fmla="*/ 649366 h 662098"/>
              <a:gd name="connsiteX6" fmla="*/ 70 w 2507955"/>
              <a:gd name="connsiteY6" fmla="*/ 0 h 662098"/>
              <a:gd name="connsiteX0" fmla="*/ 638 w 2508523"/>
              <a:gd name="connsiteY0" fmla="*/ 0 h 662098"/>
              <a:gd name="connsiteX1" fmla="*/ 2508523 w 2508523"/>
              <a:gd name="connsiteY1" fmla="*/ 6414 h 662098"/>
              <a:gd name="connsiteX2" fmla="*/ 2495761 w 2508523"/>
              <a:gd name="connsiteY2" fmla="*/ 546650 h 662098"/>
              <a:gd name="connsiteX3" fmla="*/ 1009839 w 2508523"/>
              <a:gd name="connsiteY3" fmla="*/ 540236 h 662098"/>
              <a:gd name="connsiteX4" fmla="*/ 1016123 w 2508523"/>
              <a:gd name="connsiteY4" fmla="*/ 662098 h 662098"/>
              <a:gd name="connsiteX5" fmla="*/ 509 w 2508523"/>
              <a:gd name="connsiteY5" fmla="*/ 655732 h 662098"/>
              <a:gd name="connsiteX6" fmla="*/ 638 w 2508523"/>
              <a:gd name="connsiteY6" fmla="*/ 0 h 662098"/>
              <a:gd name="connsiteX0" fmla="*/ 638 w 2508523"/>
              <a:gd name="connsiteY0" fmla="*/ 0 h 662098"/>
              <a:gd name="connsiteX1" fmla="*/ 2508523 w 2508523"/>
              <a:gd name="connsiteY1" fmla="*/ 6414 h 662098"/>
              <a:gd name="connsiteX2" fmla="*/ 2495761 w 2508523"/>
              <a:gd name="connsiteY2" fmla="*/ 546650 h 662098"/>
              <a:gd name="connsiteX3" fmla="*/ 1028887 w 2508523"/>
              <a:gd name="connsiteY3" fmla="*/ 540236 h 662098"/>
              <a:gd name="connsiteX4" fmla="*/ 1016123 w 2508523"/>
              <a:gd name="connsiteY4" fmla="*/ 662098 h 662098"/>
              <a:gd name="connsiteX5" fmla="*/ 509 w 2508523"/>
              <a:gd name="connsiteY5" fmla="*/ 655732 h 662098"/>
              <a:gd name="connsiteX6" fmla="*/ 638 w 2508523"/>
              <a:gd name="connsiteY6" fmla="*/ 0 h 662098"/>
              <a:gd name="connsiteX0" fmla="*/ 638 w 2508523"/>
              <a:gd name="connsiteY0" fmla="*/ 0 h 662098"/>
              <a:gd name="connsiteX1" fmla="*/ 2508523 w 2508523"/>
              <a:gd name="connsiteY1" fmla="*/ 6414 h 662098"/>
              <a:gd name="connsiteX2" fmla="*/ 2495761 w 2508523"/>
              <a:gd name="connsiteY2" fmla="*/ 546650 h 662098"/>
              <a:gd name="connsiteX3" fmla="*/ 1013172 w 2508523"/>
              <a:gd name="connsiteY3" fmla="*/ 540236 h 662098"/>
              <a:gd name="connsiteX4" fmla="*/ 1016123 w 2508523"/>
              <a:gd name="connsiteY4" fmla="*/ 662098 h 662098"/>
              <a:gd name="connsiteX5" fmla="*/ 509 w 2508523"/>
              <a:gd name="connsiteY5" fmla="*/ 655732 h 662098"/>
              <a:gd name="connsiteX6" fmla="*/ 638 w 2508523"/>
              <a:gd name="connsiteY6" fmla="*/ 0 h 662098"/>
              <a:gd name="connsiteX0" fmla="*/ 638 w 2495761"/>
              <a:gd name="connsiteY0" fmla="*/ 0 h 662098"/>
              <a:gd name="connsiteX1" fmla="*/ 2489665 w 2495761"/>
              <a:gd name="connsiteY1" fmla="*/ 6414 h 662098"/>
              <a:gd name="connsiteX2" fmla="*/ 2495761 w 2495761"/>
              <a:gd name="connsiteY2" fmla="*/ 546650 h 662098"/>
              <a:gd name="connsiteX3" fmla="*/ 1013172 w 2495761"/>
              <a:gd name="connsiteY3" fmla="*/ 540236 h 662098"/>
              <a:gd name="connsiteX4" fmla="*/ 1016123 w 2495761"/>
              <a:gd name="connsiteY4" fmla="*/ 662098 h 662098"/>
              <a:gd name="connsiteX5" fmla="*/ 509 w 2495761"/>
              <a:gd name="connsiteY5" fmla="*/ 655732 h 662098"/>
              <a:gd name="connsiteX6" fmla="*/ 638 w 2495761"/>
              <a:gd name="connsiteY6" fmla="*/ 0 h 662098"/>
              <a:gd name="connsiteX0" fmla="*/ 13 w 2743434"/>
              <a:gd name="connsiteY0" fmla="*/ 0 h 772400"/>
              <a:gd name="connsiteX1" fmla="*/ 2737338 w 2743434"/>
              <a:gd name="connsiteY1" fmla="*/ 116716 h 772400"/>
              <a:gd name="connsiteX2" fmla="*/ 2743434 w 2743434"/>
              <a:gd name="connsiteY2" fmla="*/ 656952 h 772400"/>
              <a:gd name="connsiteX3" fmla="*/ 1260845 w 2743434"/>
              <a:gd name="connsiteY3" fmla="*/ 650538 h 772400"/>
              <a:gd name="connsiteX4" fmla="*/ 1263796 w 2743434"/>
              <a:gd name="connsiteY4" fmla="*/ 772400 h 772400"/>
              <a:gd name="connsiteX5" fmla="*/ 248182 w 2743434"/>
              <a:gd name="connsiteY5" fmla="*/ 766034 h 772400"/>
              <a:gd name="connsiteX6" fmla="*/ 13 w 2743434"/>
              <a:gd name="connsiteY6" fmla="*/ 0 h 772400"/>
              <a:gd name="connsiteX0" fmla="*/ 13 w 2743434"/>
              <a:gd name="connsiteY0" fmla="*/ 113342 h 885742"/>
              <a:gd name="connsiteX1" fmla="*/ 2485897 w 2743434"/>
              <a:gd name="connsiteY1" fmla="*/ 0 h 885742"/>
              <a:gd name="connsiteX2" fmla="*/ 2743434 w 2743434"/>
              <a:gd name="connsiteY2" fmla="*/ 770294 h 885742"/>
              <a:gd name="connsiteX3" fmla="*/ 1260845 w 2743434"/>
              <a:gd name="connsiteY3" fmla="*/ 763880 h 885742"/>
              <a:gd name="connsiteX4" fmla="*/ 1263796 w 2743434"/>
              <a:gd name="connsiteY4" fmla="*/ 885742 h 885742"/>
              <a:gd name="connsiteX5" fmla="*/ 248182 w 2743434"/>
              <a:gd name="connsiteY5" fmla="*/ 879376 h 885742"/>
              <a:gd name="connsiteX6" fmla="*/ 13 w 2743434"/>
              <a:gd name="connsiteY6" fmla="*/ 113342 h 885742"/>
              <a:gd name="connsiteX0" fmla="*/ 13 w 2743434"/>
              <a:gd name="connsiteY0" fmla="*/ 113342 h 885742"/>
              <a:gd name="connsiteX1" fmla="*/ 1009268 w 2743434"/>
              <a:gd name="connsiteY1" fmla="*/ 114222 h 885742"/>
              <a:gd name="connsiteX2" fmla="*/ 2485897 w 2743434"/>
              <a:gd name="connsiteY2" fmla="*/ 0 h 885742"/>
              <a:gd name="connsiteX3" fmla="*/ 2743434 w 2743434"/>
              <a:gd name="connsiteY3" fmla="*/ 770294 h 885742"/>
              <a:gd name="connsiteX4" fmla="*/ 1260845 w 2743434"/>
              <a:gd name="connsiteY4" fmla="*/ 763880 h 885742"/>
              <a:gd name="connsiteX5" fmla="*/ 1263796 w 2743434"/>
              <a:gd name="connsiteY5" fmla="*/ 885742 h 885742"/>
              <a:gd name="connsiteX6" fmla="*/ 248182 w 2743434"/>
              <a:gd name="connsiteY6" fmla="*/ 879376 h 885742"/>
              <a:gd name="connsiteX7" fmla="*/ 13 w 2743434"/>
              <a:gd name="connsiteY7" fmla="*/ 113342 h 885742"/>
              <a:gd name="connsiteX0" fmla="*/ 13 w 2743434"/>
              <a:gd name="connsiteY0" fmla="*/ 113342 h 885742"/>
              <a:gd name="connsiteX1" fmla="*/ 1009268 w 2743434"/>
              <a:gd name="connsiteY1" fmla="*/ 114222 h 885742"/>
              <a:gd name="connsiteX2" fmla="*/ 2485897 w 2743434"/>
              <a:gd name="connsiteY2" fmla="*/ 0 h 885742"/>
              <a:gd name="connsiteX3" fmla="*/ 2743434 w 2743434"/>
              <a:gd name="connsiteY3" fmla="*/ 770294 h 885742"/>
              <a:gd name="connsiteX4" fmla="*/ 1260845 w 2743434"/>
              <a:gd name="connsiteY4" fmla="*/ 763880 h 885742"/>
              <a:gd name="connsiteX5" fmla="*/ 1263796 w 2743434"/>
              <a:gd name="connsiteY5" fmla="*/ 885742 h 885742"/>
              <a:gd name="connsiteX6" fmla="*/ 248182 w 2743434"/>
              <a:gd name="connsiteY6" fmla="*/ 879376 h 885742"/>
              <a:gd name="connsiteX7" fmla="*/ 13 w 2743434"/>
              <a:gd name="connsiteY7" fmla="*/ 113342 h 885742"/>
              <a:gd name="connsiteX0" fmla="*/ 13 w 2743434"/>
              <a:gd name="connsiteY0" fmla="*/ 170652 h 943052"/>
              <a:gd name="connsiteX1" fmla="*/ 1009268 w 2743434"/>
              <a:gd name="connsiteY1" fmla="*/ 171532 h 943052"/>
              <a:gd name="connsiteX2" fmla="*/ 1015554 w 2743434"/>
              <a:gd name="connsiteY2" fmla="*/ 54927 h 943052"/>
              <a:gd name="connsiteX3" fmla="*/ 2485897 w 2743434"/>
              <a:gd name="connsiteY3" fmla="*/ 57310 h 943052"/>
              <a:gd name="connsiteX4" fmla="*/ 2743434 w 2743434"/>
              <a:gd name="connsiteY4" fmla="*/ 827604 h 943052"/>
              <a:gd name="connsiteX5" fmla="*/ 1260845 w 2743434"/>
              <a:gd name="connsiteY5" fmla="*/ 821190 h 943052"/>
              <a:gd name="connsiteX6" fmla="*/ 1263796 w 2743434"/>
              <a:gd name="connsiteY6" fmla="*/ 943052 h 943052"/>
              <a:gd name="connsiteX7" fmla="*/ 248182 w 2743434"/>
              <a:gd name="connsiteY7" fmla="*/ 936686 h 943052"/>
              <a:gd name="connsiteX8" fmla="*/ 13 w 2743434"/>
              <a:gd name="connsiteY8" fmla="*/ 170652 h 943052"/>
              <a:gd name="connsiteX0" fmla="*/ 13 w 2743434"/>
              <a:gd name="connsiteY0" fmla="*/ 170652 h 943052"/>
              <a:gd name="connsiteX1" fmla="*/ 1009268 w 2743434"/>
              <a:gd name="connsiteY1" fmla="*/ 171532 h 943052"/>
              <a:gd name="connsiteX2" fmla="*/ 1015554 w 2743434"/>
              <a:gd name="connsiteY2" fmla="*/ 54927 h 943052"/>
              <a:gd name="connsiteX3" fmla="*/ 2485897 w 2743434"/>
              <a:gd name="connsiteY3" fmla="*/ 57310 h 943052"/>
              <a:gd name="connsiteX4" fmla="*/ 2743434 w 2743434"/>
              <a:gd name="connsiteY4" fmla="*/ 827604 h 943052"/>
              <a:gd name="connsiteX5" fmla="*/ 1260845 w 2743434"/>
              <a:gd name="connsiteY5" fmla="*/ 821190 h 943052"/>
              <a:gd name="connsiteX6" fmla="*/ 1263796 w 2743434"/>
              <a:gd name="connsiteY6" fmla="*/ 943052 h 943052"/>
              <a:gd name="connsiteX7" fmla="*/ 248182 w 2743434"/>
              <a:gd name="connsiteY7" fmla="*/ 936686 h 943052"/>
              <a:gd name="connsiteX8" fmla="*/ 13 w 2743434"/>
              <a:gd name="connsiteY8" fmla="*/ 170652 h 943052"/>
              <a:gd name="connsiteX0" fmla="*/ 13 w 2743434"/>
              <a:gd name="connsiteY0" fmla="*/ 170652 h 943052"/>
              <a:gd name="connsiteX1" fmla="*/ 1009268 w 2743434"/>
              <a:gd name="connsiteY1" fmla="*/ 171532 h 943052"/>
              <a:gd name="connsiteX2" fmla="*/ 1015554 w 2743434"/>
              <a:gd name="connsiteY2" fmla="*/ 54927 h 943052"/>
              <a:gd name="connsiteX3" fmla="*/ 2485897 w 2743434"/>
              <a:gd name="connsiteY3" fmla="*/ 57310 h 943052"/>
              <a:gd name="connsiteX4" fmla="*/ 2743434 w 2743434"/>
              <a:gd name="connsiteY4" fmla="*/ 827604 h 943052"/>
              <a:gd name="connsiteX5" fmla="*/ 1260845 w 2743434"/>
              <a:gd name="connsiteY5" fmla="*/ 821190 h 943052"/>
              <a:gd name="connsiteX6" fmla="*/ 1263796 w 2743434"/>
              <a:gd name="connsiteY6" fmla="*/ 943052 h 943052"/>
              <a:gd name="connsiteX7" fmla="*/ 248182 w 2743434"/>
              <a:gd name="connsiteY7" fmla="*/ 936686 h 943052"/>
              <a:gd name="connsiteX8" fmla="*/ 13 w 2743434"/>
              <a:gd name="connsiteY8" fmla="*/ 170652 h 943052"/>
              <a:gd name="connsiteX0" fmla="*/ 13 w 2743434"/>
              <a:gd name="connsiteY0" fmla="*/ 123733 h 896133"/>
              <a:gd name="connsiteX1" fmla="*/ 1009268 w 2743434"/>
              <a:gd name="connsiteY1" fmla="*/ 124613 h 896133"/>
              <a:gd name="connsiteX2" fmla="*/ 1015554 w 2743434"/>
              <a:gd name="connsiteY2" fmla="*/ 8008 h 896133"/>
              <a:gd name="connsiteX3" fmla="*/ 2485897 w 2743434"/>
              <a:gd name="connsiteY3" fmla="*/ 10391 h 896133"/>
              <a:gd name="connsiteX4" fmla="*/ 2743434 w 2743434"/>
              <a:gd name="connsiteY4" fmla="*/ 780685 h 896133"/>
              <a:gd name="connsiteX5" fmla="*/ 1260845 w 2743434"/>
              <a:gd name="connsiteY5" fmla="*/ 774271 h 896133"/>
              <a:gd name="connsiteX6" fmla="*/ 1263796 w 2743434"/>
              <a:gd name="connsiteY6" fmla="*/ 896133 h 896133"/>
              <a:gd name="connsiteX7" fmla="*/ 248182 w 2743434"/>
              <a:gd name="connsiteY7" fmla="*/ 889767 h 896133"/>
              <a:gd name="connsiteX8" fmla="*/ 13 w 2743434"/>
              <a:gd name="connsiteY8" fmla="*/ 123733 h 896133"/>
              <a:gd name="connsiteX0" fmla="*/ 13 w 2743434"/>
              <a:gd name="connsiteY0" fmla="*/ 115725 h 888125"/>
              <a:gd name="connsiteX1" fmla="*/ 1009268 w 2743434"/>
              <a:gd name="connsiteY1" fmla="*/ 116605 h 888125"/>
              <a:gd name="connsiteX2" fmla="*/ 1015554 w 2743434"/>
              <a:gd name="connsiteY2" fmla="*/ 0 h 888125"/>
              <a:gd name="connsiteX3" fmla="*/ 2485897 w 2743434"/>
              <a:gd name="connsiteY3" fmla="*/ 2383 h 888125"/>
              <a:gd name="connsiteX4" fmla="*/ 2743434 w 2743434"/>
              <a:gd name="connsiteY4" fmla="*/ 772677 h 888125"/>
              <a:gd name="connsiteX5" fmla="*/ 1260845 w 2743434"/>
              <a:gd name="connsiteY5" fmla="*/ 766263 h 888125"/>
              <a:gd name="connsiteX6" fmla="*/ 1263796 w 2743434"/>
              <a:gd name="connsiteY6" fmla="*/ 888125 h 888125"/>
              <a:gd name="connsiteX7" fmla="*/ 248182 w 2743434"/>
              <a:gd name="connsiteY7" fmla="*/ 881759 h 888125"/>
              <a:gd name="connsiteX8" fmla="*/ 13 w 2743434"/>
              <a:gd name="connsiteY8" fmla="*/ 115725 h 888125"/>
              <a:gd name="connsiteX0" fmla="*/ 13 w 2491993"/>
              <a:gd name="connsiteY0" fmla="*/ 115725 h 888125"/>
              <a:gd name="connsiteX1" fmla="*/ 1009268 w 2491993"/>
              <a:gd name="connsiteY1" fmla="*/ 116605 h 888125"/>
              <a:gd name="connsiteX2" fmla="*/ 1015554 w 2491993"/>
              <a:gd name="connsiteY2" fmla="*/ 0 h 888125"/>
              <a:gd name="connsiteX3" fmla="*/ 2485897 w 2491993"/>
              <a:gd name="connsiteY3" fmla="*/ 2383 h 888125"/>
              <a:gd name="connsiteX4" fmla="*/ 2491993 w 2491993"/>
              <a:gd name="connsiteY4" fmla="*/ 775829 h 888125"/>
              <a:gd name="connsiteX5" fmla="*/ 1260845 w 2491993"/>
              <a:gd name="connsiteY5" fmla="*/ 766263 h 888125"/>
              <a:gd name="connsiteX6" fmla="*/ 1263796 w 2491993"/>
              <a:gd name="connsiteY6" fmla="*/ 888125 h 888125"/>
              <a:gd name="connsiteX7" fmla="*/ 248182 w 2491993"/>
              <a:gd name="connsiteY7" fmla="*/ 881759 h 888125"/>
              <a:gd name="connsiteX8" fmla="*/ 13 w 2491993"/>
              <a:gd name="connsiteY8" fmla="*/ 115725 h 888125"/>
              <a:gd name="connsiteX0" fmla="*/ 13 w 2491993"/>
              <a:gd name="connsiteY0" fmla="*/ 115725 h 888125"/>
              <a:gd name="connsiteX1" fmla="*/ 1009268 w 2491993"/>
              <a:gd name="connsiteY1" fmla="*/ 116605 h 888125"/>
              <a:gd name="connsiteX2" fmla="*/ 1015554 w 2491993"/>
              <a:gd name="connsiteY2" fmla="*/ 0 h 888125"/>
              <a:gd name="connsiteX3" fmla="*/ 2485897 w 2491993"/>
              <a:gd name="connsiteY3" fmla="*/ 2383 h 888125"/>
              <a:gd name="connsiteX4" fmla="*/ 2491993 w 2491993"/>
              <a:gd name="connsiteY4" fmla="*/ 775829 h 888125"/>
              <a:gd name="connsiteX5" fmla="*/ 1075407 w 2491993"/>
              <a:gd name="connsiteY5" fmla="*/ 759960 h 888125"/>
              <a:gd name="connsiteX6" fmla="*/ 1263796 w 2491993"/>
              <a:gd name="connsiteY6" fmla="*/ 888125 h 888125"/>
              <a:gd name="connsiteX7" fmla="*/ 248182 w 2491993"/>
              <a:gd name="connsiteY7" fmla="*/ 881759 h 888125"/>
              <a:gd name="connsiteX8" fmla="*/ 13 w 2491993"/>
              <a:gd name="connsiteY8" fmla="*/ 115725 h 888125"/>
              <a:gd name="connsiteX0" fmla="*/ 13 w 2491993"/>
              <a:gd name="connsiteY0" fmla="*/ 115725 h 891276"/>
              <a:gd name="connsiteX1" fmla="*/ 1009268 w 2491993"/>
              <a:gd name="connsiteY1" fmla="*/ 116605 h 891276"/>
              <a:gd name="connsiteX2" fmla="*/ 1015554 w 2491993"/>
              <a:gd name="connsiteY2" fmla="*/ 0 h 891276"/>
              <a:gd name="connsiteX3" fmla="*/ 2485897 w 2491993"/>
              <a:gd name="connsiteY3" fmla="*/ 2383 h 891276"/>
              <a:gd name="connsiteX4" fmla="*/ 2491993 w 2491993"/>
              <a:gd name="connsiteY4" fmla="*/ 775829 h 891276"/>
              <a:gd name="connsiteX5" fmla="*/ 1075407 w 2491993"/>
              <a:gd name="connsiteY5" fmla="*/ 759960 h 891276"/>
              <a:gd name="connsiteX6" fmla="*/ 1078358 w 2491993"/>
              <a:gd name="connsiteY6" fmla="*/ 891276 h 891276"/>
              <a:gd name="connsiteX7" fmla="*/ 248182 w 2491993"/>
              <a:gd name="connsiteY7" fmla="*/ 881759 h 891276"/>
              <a:gd name="connsiteX8" fmla="*/ 13 w 2491993"/>
              <a:gd name="connsiteY8" fmla="*/ 115725 h 891276"/>
              <a:gd name="connsiteX0" fmla="*/ 3272 w 2495252"/>
              <a:gd name="connsiteY0" fmla="*/ 115725 h 891276"/>
              <a:gd name="connsiteX1" fmla="*/ 1012527 w 2495252"/>
              <a:gd name="connsiteY1" fmla="*/ 116605 h 891276"/>
              <a:gd name="connsiteX2" fmla="*/ 1018813 w 2495252"/>
              <a:gd name="connsiteY2" fmla="*/ 0 h 891276"/>
              <a:gd name="connsiteX3" fmla="*/ 2489156 w 2495252"/>
              <a:gd name="connsiteY3" fmla="*/ 2383 h 891276"/>
              <a:gd name="connsiteX4" fmla="*/ 2495252 w 2495252"/>
              <a:gd name="connsiteY4" fmla="*/ 775829 h 891276"/>
              <a:gd name="connsiteX5" fmla="*/ 1078666 w 2495252"/>
              <a:gd name="connsiteY5" fmla="*/ 759960 h 891276"/>
              <a:gd name="connsiteX6" fmla="*/ 1081617 w 2495252"/>
              <a:gd name="connsiteY6" fmla="*/ 891276 h 891276"/>
              <a:gd name="connsiteX7" fmla="*/ 0 w 2495252"/>
              <a:gd name="connsiteY7" fmla="*/ 881759 h 891276"/>
              <a:gd name="connsiteX8" fmla="*/ 3272 w 2495252"/>
              <a:gd name="connsiteY8" fmla="*/ 115725 h 891276"/>
              <a:gd name="connsiteX0" fmla="*/ 3272 w 2495252"/>
              <a:gd name="connsiteY0" fmla="*/ 115725 h 891276"/>
              <a:gd name="connsiteX1" fmla="*/ 1012527 w 2495252"/>
              <a:gd name="connsiteY1" fmla="*/ 116605 h 891276"/>
              <a:gd name="connsiteX2" fmla="*/ 1018813 w 2495252"/>
              <a:gd name="connsiteY2" fmla="*/ 0 h 891276"/>
              <a:gd name="connsiteX3" fmla="*/ 2489156 w 2495252"/>
              <a:gd name="connsiteY3" fmla="*/ 2383 h 891276"/>
              <a:gd name="connsiteX4" fmla="*/ 2495252 w 2495252"/>
              <a:gd name="connsiteY4" fmla="*/ 775829 h 891276"/>
              <a:gd name="connsiteX5" fmla="*/ 1078666 w 2495252"/>
              <a:gd name="connsiteY5" fmla="*/ 759960 h 891276"/>
              <a:gd name="connsiteX6" fmla="*/ 1081617 w 2495252"/>
              <a:gd name="connsiteY6" fmla="*/ 891276 h 891276"/>
              <a:gd name="connsiteX7" fmla="*/ 0 w 2495252"/>
              <a:gd name="connsiteY7" fmla="*/ 881759 h 891276"/>
              <a:gd name="connsiteX8" fmla="*/ 3272 w 2495252"/>
              <a:gd name="connsiteY8" fmla="*/ 115725 h 891276"/>
              <a:gd name="connsiteX0" fmla="*/ 3272 w 2495252"/>
              <a:gd name="connsiteY0" fmla="*/ 115725 h 891276"/>
              <a:gd name="connsiteX1" fmla="*/ 1012527 w 2495252"/>
              <a:gd name="connsiteY1" fmla="*/ 116605 h 891276"/>
              <a:gd name="connsiteX2" fmla="*/ 1018813 w 2495252"/>
              <a:gd name="connsiteY2" fmla="*/ 0 h 891276"/>
              <a:gd name="connsiteX3" fmla="*/ 2489156 w 2495252"/>
              <a:gd name="connsiteY3" fmla="*/ 2383 h 891276"/>
              <a:gd name="connsiteX4" fmla="*/ 2495252 w 2495252"/>
              <a:gd name="connsiteY4" fmla="*/ 775829 h 891276"/>
              <a:gd name="connsiteX5" fmla="*/ 1078666 w 2495252"/>
              <a:gd name="connsiteY5" fmla="*/ 759960 h 891276"/>
              <a:gd name="connsiteX6" fmla="*/ 1081617 w 2495252"/>
              <a:gd name="connsiteY6" fmla="*/ 891276 h 891276"/>
              <a:gd name="connsiteX7" fmla="*/ 0 w 2495252"/>
              <a:gd name="connsiteY7" fmla="*/ 881759 h 891276"/>
              <a:gd name="connsiteX8" fmla="*/ 3272 w 2495252"/>
              <a:gd name="connsiteY8" fmla="*/ 115725 h 891276"/>
              <a:gd name="connsiteX0" fmla="*/ 3272 w 2495252"/>
              <a:gd name="connsiteY0" fmla="*/ 115725 h 891276"/>
              <a:gd name="connsiteX1" fmla="*/ 1012527 w 2495252"/>
              <a:gd name="connsiteY1" fmla="*/ 116605 h 891276"/>
              <a:gd name="connsiteX2" fmla="*/ 1006241 w 2495252"/>
              <a:gd name="connsiteY2" fmla="*/ 0 h 891276"/>
              <a:gd name="connsiteX3" fmla="*/ 2489156 w 2495252"/>
              <a:gd name="connsiteY3" fmla="*/ 2383 h 891276"/>
              <a:gd name="connsiteX4" fmla="*/ 2495252 w 2495252"/>
              <a:gd name="connsiteY4" fmla="*/ 775829 h 891276"/>
              <a:gd name="connsiteX5" fmla="*/ 1078666 w 2495252"/>
              <a:gd name="connsiteY5" fmla="*/ 759960 h 891276"/>
              <a:gd name="connsiteX6" fmla="*/ 1081617 w 2495252"/>
              <a:gd name="connsiteY6" fmla="*/ 891276 h 891276"/>
              <a:gd name="connsiteX7" fmla="*/ 0 w 2495252"/>
              <a:gd name="connsiteY7" fmla="*/ 881759 h 891276"/>
              <a:gd name="connsiteX8" fmla="*/ 3272 w 2495252"/>
              <a:gd name="connsiteY8" fmla="*/ 115725 h 891276"/>
              <a:gd name="connsiteX0" fmla="*/ 3272 w 2495252"/>
              <a:gd name="connsiteY0" fmla="*/ 113342 h 888893"/>
              <a:gd name="connsiteX1" fmla="*/ 1012527 w 2495252"/>
              <a:gd name="connsiteY1" fmla="*/ 114222 h 888893"/>
              <a:gd name="connsiteX2" fmla="*/ 1311113 w 2495252"/>
              <a:gd name="connsiteY2" fmla="*/ 183554 h 888893"/>
              <a:gd name="connsiteX3" fmla="*/ 2489156 w 2495252"/>
              <a:gd name="connsiteY3" fmla="*/ 0 h 888893"/>
              <a:gd name="connsiteX4" fmla="*/ 2495252 w 2495252"/>
              <a:gd name="connsiteY4" fmla="*/ 773446 h 888893"/>
              <a:gd name="connsiteX5" fmla="*/ 1078666 w 2495252"/>
              <a:gd name="connsiteY5" fmla="*/ 757577 h 888893"/>
              <a:gd name="connsiteX6" fmla="*/ 1081617 w 2495252"/>
              <a:gd name="connsiteY6" fmla="*/ 888893 h 888893"/>
              <a:gd name="connsiteX7" fmla="*/ 0 w 2495252"/>
              <a:gd name="connsiteY7" fmla="*/ 879376 h 888893"/>
              <a:gd name="connsiteX8" fmla="*/ 3272 w 2495252"/>
              <a:gd name="connsiteY8" fmla="*/ 113342 h 888893"/>
              <a:gd name="connsiteX0" fmla="*/ 3272 w 2495252"/>
              <a:gd name="connsiteY0" fmla="*/ 113342 h 888893"/>
              <a:gd name="connsiteX1" fmla="*/ 1012527 w 2495252"/>
              <a:gd name="connsiteY1" fmla="*/ 114222 h 888893"/>
              <a:gd name="connsiteX2" fmla="*/ 1006241 w 2495252"/>
              <a:gd name="connsiteY2" fmla="*/ 7071 h 888893"/>
              <a:gd name="connsiteX3" fmla="*/ 2489156 w 2495252"/>
              <a:gd name="connsiteY3" fmla="*/ 0 h 888893"/>
              <a:gd name="connsiteX4" fmla="*/ 2495252 w 2495252"/>
              <a:gd name="connsiteY4" fmla="*/ 773446 h 888893"/>
              <a:gd name="connsiteX5" fmla="*/ 1078666 w 2495252"/>
              <a:gd name="connsiteY5" fmla="*/ 757577 h 888893"/>
              <a:gd name="connsiteX6" fmla="*/ 1081617 w 2495252"/>
              <a:gd name="connsiteY6" fmla="*/ 888893 h 888893"/>
              <a:gd name="connsiteX7" fmla="*/ 0 w 2495252"/>
              <a:gd name="connsiteY7" fmla="*/ 879376 h 888893"/>
              <a:gd name="connsiteX8" fmla="*/ 3272 w 2495252"/>
              <a:gd name="connsiteY8" fmla="*/ 113342 h 888893"/>
              <a:gd name="connsiteX0" fmla="*/ 3272 w 2495252"/>
              <a:gd name="connsiteY0" fmla="*/ 113342 h 888893"/>
              <a:gd name="connsiteX1" fmla="*/ 1009384 w 2495252"/>
              <a:gd name="connsiteY1" fmla="*/ 120525 h 888893"/>
              <a:gd name="connsiteX2" fmla="*/ 1006241 w 2495252"/>
              <a:gd name="connsiteY2" fmla="*/ 7071 h 888893"/>
              <a:gd name="connsiteX3" fmla="*/ 2489156 w 2495252"/>
              <a:gd name="connsiteY3" fmla="*/ 0 h 888893"/>
              <a:gd name="connsiteX4" fmla="*/ 2495252 w 2495252"/>
              <a:gd name="connsiteY4" fmla="*/ 773446 h 888893"/>
              <a:gd name="connsiteX5" fmla="*/ 1078666 w 2495252"/>
              <a:gd name="connsiteY5" fmla="*/ 757577 h 888893"/>
              <a:gd name="connsiteX6" fmla="*/ 1081617 w 2495252"/>
              <a:gd name="connsiteY6" fmla="*/ 888893 h 888893"/>
              <a:gd name="connsiteX7" fmla="*/ 0 w 2495252"/>
              <a:gd name="connsiteY7" fmla="*/ 879376 h 888893"/>
              <a:gd name="connsiteX8" fmla="*/ 3272 w 2495252"/>
              <a:gd name="connsiteY8" fmla="*/ 113342 h 88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5252" h="888893">
                <a:moveTo>
                  <a:pt x="3272" y="113342"/>
                </a:moveTo>
                <a:lnTo>
                  <a:pt x="1009384" y="120525"/>
                </a:lnTo>
                <a:cubicBezTo>
                  <a:pt x="1001060" y="68672"/>
                  <a:pt x="1005291" y="60774"/>
                  <a:pt x="1006241" y="7071"/>
                </a:cubicBezTo>
                <a:lnTo>
                  <a:pt x="2489156" y="0"/>
                </a:lnTo>
                <a:lnTo>
                  <a:pt x="2495252" y="773446"/>
                </a:lnTo>
                <a:lnTo>
                  <a:pt x="1078666" y="757577"/>
                </a:lnTo>
                <a:cubicBezTo>
                  <a:pt x="1080761" y="887326"/>
                  <a:pt x="1079522" y="759144"/>
                  <a:pt x="1081617" y="888893"/>
                </a:cubicBezTo>
                <a:lnTo>
                  <a:pt x="0" y="879376"/>
                </a:lnTo>
                <a:cubicBezTo>
                  <a:pt x="2160" y="660799"/>
                  <a:pt x="1112" y="331919"/>
                  <a:pt x="3272" y="113342"/>
                </a:cubicBezTo>
                <a:close/>
              </a:path>
            </a:pathLst>
          </a:custGeom>
          <a:solidFill>
            <a:srgbClr val="FFFB30">
              <a:alpha val="35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B30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575126" y="3888779"/>
            <a:ext cx="2523824" cy="2219257"/>
          </a:xfrm>
          <a:custGeom>
            <a:avLst/>
            <a:gdLst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14299 w 2520713"/>
              <a:gd name="connsiteY2" fmla="*/ 744006 h 859455"/>
              <a:gd name="connsiteX3" fmla="*/ 1237908 w 2520713"/>
              <a:gd name="connsiteY3" fmla="*/ 737592 h 859455"/>
              <a:gd name="connsiteX4" fmla="*/ 1231494 w 2520713"/>
              <a:gd name="connsiteY4" fmla="*/ 859455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1316977"/>
              <a:gd name="connsiteX1" fmla="*/ 2520713 w 2520713"/>
              <a:gd name="connsiteY1" fmla="*/ 6414 h 1316977"/>
              <a:gd name="connsiteX2" fmla="*/ 2501601 w 2520713"/>
              <a:gd name="connsiteY2" fmla="*/ 1316977 h 1316977"/>
              <a:gd name="connsiteX3" fmla="*/ 1237908 w 2520713"/>
              <a:gd name="connsiteY3" fmla="*/ 737592 h 1316977"/>
              <a:gd name="connsiteX4" fmla="*/ 1231494 w 2520713"/>
              <a:gd name="connsiteY4" fmla="*/ 859455 h 1316977"/>
              <a:gd name="connsiteX5" fmla="*/ 0 w 2520713"/>
              <a:gd name="connsiteY5" fmla="*/ 859455 h 1316977"/>
              <a:gd name="connsiteX6" fmla="*/ 12828 w 2520713"/>
              <a:gd name="connsiteY6" fmla="*/ 0 h 1316977"/>
              <a:gd name="connsiteX0" fmla="*/ 12828 w 2520713"/>
              <a:gd name="connsiteY0" fmla="*/ 0 h 1316977"/>
              <a:gd name="connsiteX1" fmla="*/ 2520713 w 2520713"/>
              <a:gd name="connsiteY1" fmla="*/ 6414 h 1316977"/>
              <a:gd name="connsiteX2" fmla="*/ 2501601 w 2520713"/>
              <a:gd name="connsiteY2" fmla="*/ 1316977 h 1316977"/>
              <a:gd name="connsiteX3" fmla="*/ 1307752 w 2520713"/>
              <a:gd name="connsiteY3" fmla="*/ 1145038 h 1316977"/>
              <a:gd name="connsiteX4" fmla="*/ 1231494 w 2520713"/>
              <a:gd name="connsiteY4" fmla="*/ 859455 h 1316977"/>
              <a:gd name="connsiteX5" fmla="*/ 0 w 2520713"/>
              <a:gd name="connsiteY5" fmla="*/ 859455 h 1316977"/>
              <a:gd name="connsiteX6" fmla="*/ 12828 w 2520713"/>
              <a:gd name="connsiteY6" fmla="*/ 0 h 1316977"/>
              <a:gd name="connsiteX0" fmla="*/ 12828 w 2520713"/>
              <a:gd name="connsiteY0" fmla="*/ 0 h 1316977"/>
              <a:gd name="connsiteX1" fmla="*/ 2520713 w 2520713"/>
              <a:gd name="connsiteY1" fmla="*/ 6414 h 1316977"/>
              <a:gd name="connsiteX2" fmla="*/ 2501601 w 2520713"/>
              <a:gd name="connsiteY2" fmla="*/ 1316977 h 1316977"/>
              <a:gd name="connsiteX3" fmla="*/ 1022029 w 2520713"/>
              <a:gd name="connsiteY3" fmla="*/ 540236 h 1316977"/>
              <a:gd name="connsiteX4" fmla="*/ 1231494 w 2520713"/>
              <a:gd name="connsiteY4" fmla="*/ 859455 h 1316977"/>
              <a:gd name="connsiteX5" fmla="*/ 0 w 2520713"/>
              <a:gd name="connsiteY5" fmla="*/ 859455 h 1316977"/>
              <a:gd name="connsiteX6" fmla="*/ 12828 w 2520713"/>
              <a:gd name="connsiteY6" fmla="*/ 0 h 1316977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231494 w 2520713"/>
              <a:gd name="connsiteY4" fmla="*/ 859455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034662 w 2520713"/>
              <a:gd name="connsiteY4" fmla="*/ 655732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015614 w 2520713"/>
              <a:gd name="connsiteY4" fmla="*/ 662099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12828 w 2520713"/>
              <a:gd name="connsiteY0" fmla="*/ 0 h 929484"/>
              <a:gd name="connsiteX1" fmla="*/ 2520713 w 2520713"/>
              <a:gd name="connsiteY1" fmla="*/ 6414 h 929484"/>
              <a:gd name="connsiteX2" fmla="*/ 2507951 w 2520713"/>
              <a:gd name="connsiteY2" fmla="*/ 546650 h 929484"/>
              <a:gd name="connsiteX3" fmla="*/ 1022029 w 2520713"/>
              <a:gd name="connsiteY3" fmla="*/ 540236 h 929484"/>
              <a:gd name="connsiteX4" fmla="*/ 1028313 w 2520713"/>
              <a:gd name="connsiteY4" fmla="*/ 929484 h 929484"/>
              <a:gd name="connsiteX5" fmla="*/ 0 w 2520713"/>
              <a:gd name="connsiteY5" fmla="*/ 859455 h 929484"/>
              <a:gd name="connsiteX6" fmla="*/ 12828 w 2520713"/>
              <a:gd name="connsiteY6" fmla="*/ 0 h 929484"/>
              <a:gd name="connsiteX0" fmla="*/ 12828 w 2520713"/>
              <a:gd name="connsiteY0" fmla="*/ 0 h 859455"/>
              <a:gd name="connsiteX1" fmla="*/ 2520713 w 2520713"/>
              <a:gd name="connsiteY1" fmla="*/ 6414 h 859455"/>
              <a:gd name="connsiteX2" fmla="*/ 2507951 w 2520713"/>
              <a:gd name="connsiteY2" fmla="*/ 546650 h 859455"/>
              <a:gd name="connsiteX3" fmla="*/ 1022029 w 2520713"/>
              <a:gd name="connsiteY3" fmla="*/ 540236 h 859455"/>
              <a:gd name="connsiteX4" fmla="*/ 1028313 w 2520713"/>
              <a:gd name="connsiteY4" fmla="*/ 662098 h 859455"/>
              <a:gd name="connsiteX5" fmla="*/ 0 w 2520713"/>
              <a:gd name="connsiteY5" fmla="*/ 859455 h 859455"/>
              <a:gd name="connsiteX6" fmla="*/ 12828 w 2520713"/>
              <a:gd name="connsiteY6" fmla="*/ 0 h 859455"/>
              <a:gd name="connsiteX0" fmla="*/ 6479 w 2514364"/>
              <a:gd name="connsiteY0" fmla="*/ 0 h 662098"/>
              <a:gd name="connsiteX1" fmla="*/ 2514364 w 2514364"/>
              <a:gd name="connsiteY1" fmla="*/ 6414 h 662098"/>
              <a:gd name="connsiteX2" fmla="*/ 2501602 w 2514364"/>
              <a:gd name="connsiteY2" fmla="*/ 546650 h 662098"/>
              <a:gd name="connsiteX3" fmla="*/ 1015680 w 2514364"/>
              <a:gd name="connsiteY3" fmla="*/ 540236 h 662098"/>
              <a:gd name="connsiteX4" fmla="*/ 1021964 w 2514364"/>
              <a:gd name="connsiteY4" fmla="*/ 662098 h 662098"/>
              <a:gd name="connsiteX5" fmla="*/ 0 w 2514364"/>
              <a:gd name="connsiteY5" fmla="*/ 655732 h 662098"/>
              <a:gd name="connsiteX6" fmla="*/ 6479 w 2514364"/>
              <a:gd name="connsiteY6" fmla="*/ 0 h 662098"/>
              <a:gd name="connsiteX0" fmla="*/ 6479 w 2514364"/>
              <a:gd name="connsiteY0" fmla="*/ 0 h 662098"/>
              <a:gd name="connsiteX1" fmla="*/ 2514364 w 2514364"/>
              <a:gd name="connsiteY1" fmla="*/ 6414 h 662098"/>
              <a:gd name="connsiteX2" fmla="*/ 2501602 w 2514364"/>
              <a:gd name="connsiteY2" fmla="*/ 546650 h 662098"/>
              <a:gd name="connsiteX3" fmla="*/ 1015680 w 2514364"/>
              <a:gd name="connsiteY3" fmla="*/ 540236 h 662098"/>
              <a:gd name="connsiteX4" fmla="*/ 1021964 w 2514364"/>
              <a:gd name="connsiteY4" fmla="*/ 662098 h 662098"/>
              <a:gd name="connsiteX5" fmla="*/ 0 w 2514364"/>
              <a:gd name="connsiteY5" fmla="*/ 655732 h 662098"/>
              <a:gd name="connsiteX6" fmla="*/ 6479 w 2514364"/>
              <a:gd name="connsiteY6" fmla="*/ 0 h 662098"/>
              <a:gd name="connsiteX0" fmla="*/ 70 w 2507955"/>
              <a:gd name="connsiteY0" fmla="*/ 0 h 662098"/>
              <a:gd name="connsiteX1" fmla="*/ 2507955 w 2507955"/>
              <a:gd name="connsiteY1" fmla="*/ 6414 h 662098"/>
              <a:gd name="connsiteX2" fmla="*/ 2495193 w 2507955"/>
              <a:gd name="connsiteY2" fmla="*/ 546650 h 662098"/>
              <a:gd name="connsiteX3" fmla="*/ 1009271 w 2507955"/>
              <a:gd name="connsiteY3" fmla="*/ 540236 h 662098"/>
              <a:gd name="connsiteX4" fmla="*/ 1015555 w 2507955"/>
              <a:gd name="connsiteY4" fmla="*/ 662098 h 662098"/>
              <a:gd name="connsiteX5" fmla="*/ 44386 w 2507955"/>
              <a:gd name="connsiteY5" fmla="*/ 649366 h 662098"/>
              <a:gd name="connsiteX6" fmla="*/ 70 w 2507955"/>
              <a:gd name="connsiteY6" fmla="*/ 0 h 662098"/>
              <a:gd name="connsiteX0" fmla="*/ 638 w 2508523"/>
              <a:gd name="connsiteY0" fmla="*/ 0 h 662098"/>
              <a:gd name="connsiteX1" fmla="*/ 2508523 w 2508523"/>
              <a:gd name="connsiteY1" fmla="*/ 6414 h 662098"/>
              <a:gd name="connsiteX2" fmla="*/ 2495761 w 2508523"/>
              <a:gd name="connsiteY2" fmla="*/ 546650 h 662098"/>
              <a:gd name="connsiteX3" fmla="*/ 1009839 w 2508523"/>
              <a:gd name="connsiteY3" fmla="*/ 540236 h 662098"/>
              <a:gd name="connsiteX4" fmla="*/ 1016123 w 2508523"/>
              <a:gd name="connsiteY4" fmla="*/ 662098 h 662098"/>
              <a:gd name="connsiteX5" fmla="*/ 509 w 2508523"/>
              <a:gd name="connsiteY5" fmla="*/ 655732 h 662098"/>
              <a:gd name="connsiteX6" fmla="*/ 638 w 2508523"/>
              <a:gd name="connsiteY6" fmla="*/ 0 h 662098"/>
              <a:gd name="connsiteX0" fmla="*/ 638 w 2508523"/>
              <a:gd name="connsiteY0" fmla="*/ 0 h 662098"/>
              <a:gd name="connsiteX1" fmla="*/ 2508523 w 2508523"/>
              <a:gd name="connsiteY1" fmla="*/ 6414 h 662098"/>
              <a:gd name="connsiteX2" fmla="*/ 2495761 w 2508523"/>
              <a:gd name="connsiteY2" fmla="*/ 546650 h 662098"/>
              <a:gd name="connsiteX3" fmla="*/ 1028887 w 2508523"/>
              <a:gd name="connsiteY3" fmla="*/ 540236 h 662098"/>
              <a:gd name="connsiteX4" fmla="*/ 1016123 w 2508523"/>
              <a:gd name="connsiteY4" fmla="*/ 662098 h 662098"/>
              <a:gd name="connsiteX5" fmla="*/ 509 w 2508523"/>
              <a:gd name="connsiteY5" fmla="*/ 655732 h 662098"/>
              <a:gd name="connsiteX6" fmla="*/ 638 w 2508523"/>
              <a:gd name="connsiteY6" fmla="*/ 0 h 662098"/>
              <a:gd name="connsiteX0" fmla="*/ 638 w 2508523"/>
              <a:gd name="connsiteY0" fmla="*/ 0 h 662098"/>
              <a:gd name="connsiteX1" fmla="*/ 2508523 w 2508523"/>
              <a:gd name="connsiteY1" fmla="*/ 6414 h 662098"/>
              <a:gd name="connsiteX2" fmla="*/ 2495761 w 2508523"/>
              <a:gd name="connsiteY2" fmla="*/ 546650 h 662098"/>
              <a:gd name="connsiteX3" fmla="*/ 1013172 w 2508523"/>
              <a:gd name="connsiteY3" fmla="*/ 540236 h 662098"/>
              <a:gd name="connsiteX4" fmla="*/ 1016123 w 2508523"/>
              <a:gd name="connsiteY4" fmla="*/ 662098 h 662098"/>
              <a:gd name="connsiteX5" fmla="*/ 509 w 2508523"/>
              <a:gd name="connsiteY5" fmla="*/ 655732 h 662098"/>
              <a:gd name="connsiteX6" fmla="*/ 638 w 2508523"/>
              <a:gd name="connsiteY6" fmla="*/ 0 h 662098"/>
              <a:gd name="connsiteX0" fmla="*/ 638 w 2495761"/>
              <a:gd name="connsiteY0" fmla="*/ 0 h 662098"/>
              <a:gd name="connsiteX1" fmla="*/ 2489665 w 2495761"/>
              <a:gd name="connsiteY1" fmla="*/ 6414 h 662098"/>
              <a:gd name="connsiteX2" fmla="*/ 2495761 w 2495761"/>
              <a:gd name="connsiteY2" fmla="*/ 546650 h 662098"/>
              <a:gd name="connsiteX3" fmla="*/ 1013172 w 2495761"/>
              <a:gd name="connsiteY3" fmla="*/ 540236 h 662098"/>
              <a:gd name="connsiteX4" fmla="*/ 1016123 w 2495761"/>
              <a:gd name="connsiteY4" fmla="*/ 662098 h 662098"/>
              <a:gd name="connsiteX5" fmla="*/ 509 w 2495761"/>
              <a:gd name="connsiteY5" fmla="*/ 655732 h 662098"/>
              <a:gd name="connsiteX6" fmla="*/ 638 w 2495761"/>
              <a:gd name="connsiteY6" fmla="*/ 0 h 662098"/>
              <a:gd name="connsiteX0" fmla="*/ 3272 w 2498395"/>
              <a:gd name="connsiteY0" fmla="*/ 0 h 662098"/>
              <a:gd name="connsiteX1" fmla="*/ 2492299 w 2498395"/>
              <a:gd name="connsiteY1" fmla="*/ 6414 h 662098"/>
              <a:gd name="connsiteX2" fmla="*/ 2498395 w 2498395"/>
              <a:gd name="connsiteY2" fmla="*/ 546650 h 662098"/>
              <a:gd name="connsiteX3" fmla="*/ 1015806 w 2498395"/>
              <a:gd name="connsiteY3" fmla="*/ 540236 h 662098"/>
              <a:gd name="connsiteX4" fmla="*/ 1018757 w 2498395"/>
              <a:gd name="connsiteY4" fmla="*/ 662098 h 662098"/>
              <a:gd name="connsiteX5" fmla="*/ 0 w 2498395"/>
              <a:gd name="connsiteY5" fmla="*/ 659552 h 662098"/>
              <a:gd name="connsiteX6" fmla="*/ 3272 w 2498395"/>
              <a:gd name="connsiteY6" fmla="*/ 0 h 662098"/>
              <a:gd name="connsiteX0" fmla="*/ 3272 w 2498395"/>
              <a:gd name="connsiteY0" fmla="*/ 0 h 662098"/>
              <a:gd name="connsiteX1" fmla="*/ 2492299 w 2498395"/>
              <a:gd name="connsiteY1" fmla="*/ 6414 h 662098"/>
              <a:gd name="connsiteX2" fmla="*/ 2498395 w 2498395"/>
              <a:gd name="connsiteY2" fmla="*/ 546650 h 662098"/>
              <a:gd name="connsiteX3" fmla="*/ 1015806 w 2498395"/>
              <a:gd name="connsiteY3" fmla="*/ 540236 h 662098"/>
              <a:gd name="connsiteX4" fmla="*/ 1273341 w 2498395"/>
              <a:gd name="connsiteY4" fmla="*/ 662098 h 662098"/>
              <a:gd name="connsiteX5" fmla="*/ 0 w 2498395"/>
              <a:gd name="connsiteY5" fmla="*/ 659552 h 662098"/>
              <a:gd name="connsiteX6" fmla="*/ 3272 w 2498395"/>
              <a:gd name="connsiteY6" fmla="*/ 0 h 662098"/>
              <a:gd name="connsiteX0" fmla="*/ 3272 w 2498395"/>
              <a:gd name="connsiteY0" fmla="*/ 0 h 667505"/>
              <a:gd name="connsiteX1" fmla="*/ 2492299 w 2498395"/>
              <a:gd name="connsiteY1" fmla="*/ 6414 h 667505"/>
              <a:gd name="connsiteX2" fmla="*/ 2498395 w 2498395"/>
              <a:gd name="connsiteY2" fmla="*/ 546650 h 667505"/>
              <a:gd name="connsiteX3" fmla="*/ 1273533 w 2498395"/>
              <a:gd name="connsiteY3" fmla="*/ 625229 h 667505"/>
              <a:gd name="connsiteX4" fmla="*/ 1273341 w 2498395"/>
              <a:gd name="connsiteY4" fmla="*/ 662098 h 667505"/>
              <a:gd name="connsiteX5" fmla="*/ 0 w 2498395"/>
              <a:gd name="connsiteY5" fmla="*/ 659552 h 667505"/>
              <a:gd name="connsiteX6" fmla="*/ 3272 w 2498395"/>
              <a:gd name="connsiteY6" fmla="*/ 0 h 667505"/>
              <a:gd name="connsiteX0" fmla="*/ 3272 w 2498395"/>
              <a:gd name="connsiteY0" fmla="*/ 0 h 667505"/>
              <a:gd name="connsiteX1" fmla="*/ 2492299 w 2498395"/>
              <a:gd name="connsiteY1" fmla="*/ 6414 h 667505"/>
              <a:gd name="connsiteX2" fmla="*/ 2498395 w 2498395"/>
              <a:gd name="connsiteY2" fmla="*/ 627823 h 667505"/>
              <a:gd name="connsiteX3" fmla="*/ 1273533 w 2498395"/>
              <a:gd name="connsiteY3" fmla="*/ 625229 h 667505"/>
              <a:gd name="connsiteX4" fmla="*/ 1273341 w 2498395"/>
              <a:gd name="connsiteY4" fmla="*/ 662098 h 667505"/>
              <a:gd name="connsiteX5" fmla="*/ 0 w 2498395"/>
              <a:gd name="connsiteY5" fmla="*/ 659552 h 667505"/>
              <a:gd name="connsiteX6" fmla="*/ 3272 w 2498395"/>
              <a:gd name="connsiteY6" fmla="*/ 0 h 667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8395" h="667505">
                <a:moveTo>
                  <a:pt x="3272" y="0"/>
                </a:moveTo>
                <a:lnTo>
                  <a:pt x="2492299" y="6414"/>
                </a:lnTo>
                <a:lnTo>
                  <a:pt x="2498395" y="627823"/>
                </a:lnTo>
                <a:lnTo>
                  <a:pt x="1273533" y="625229"/>
                </a:lnTo>
                <a:cubicBezTo>
                  <a:pt x="1275628" y="754978"/>
                  <a:pt x="1271246" y="532349"/>
                  <a:pt x="1273341" y="662098"/>
                </a:cubicBezTo>
                <a:lnTo>
                  <a:pt x="0" y="659552"/>
                </a:lnTo>
                <a:cubicBezTo>
                  <a:pt x="2160" y="440975"/>
                  <a:pt x="1112" y="218577"/>
                  <a:pt x="3272" y="0"/>
                </a:cubicBezTo>
                <a:close/>
              </a:path>
            </a:pathLst>
          </a:custGeom>
          <a:solidFill>
            <a:srgbClr val="FFFB30">
              <a:alpha val="35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B3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70401" y="5185642"/>
            <a:ext cx="422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(2C</a:t>
            </a:r>
            <a:r>
              <a:rPr lang="en-US" sz="1000" dirty="0"/>
              <a:t>) Expression of exogenous HBP1 decreases DNMT1 protein level. HEK293T cells were transfected with HA-HBP1 or HA-</a:t>
            </a:r>
            <a:r>
              <a:rPr lang="en-US" sz="1000" dirty="0" err="1"/>
              <a:t>pmHMG</a:t>
            </a:r>
            <a:r>
              <a:rPr lang="en-US" sz="1000" dirty="0"/>
              <a:t>. Western blotting was performed on protein lysates using anti-HA antisera, anti-DNMT1, or anti-GAPDH. 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85297" y="1602996"/>
            <a:ext cx="19349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Results</a:t>
            </a:r>
            <a:endParaRPr lang="en-US" sz="1800" baseline="30000" dirty="0" smtClean="0"/>
          </a:p>
        </p:txBody>
      </p:sp>
      <p:sp>
        <p:nvSpPr>
          <p:cNvPr id="26" name="Oval 25"/>
          <p:cNvSpPr/>
          <p:nvPr/>
        </p:nvSpPr>
        <p:spPr>
          <a:xfrm>
            <a:off x="6728222" y="2784654"/>
            <a:ext cx="515009" cy="673985"/>
          </a:xfrm>
          <a:prstGeom prst="ellipse">
            <a:avLst/>
          </a:prstGeom>
          <a:noFill/>
          <a:ln w="19050" cmpd="sng">
            <a:solidFill>
              <a:srgbClr val="FF0A1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122335" y="4234565"/>
            <a:ext cx="922865" cy="362836"/>
          </a:xfrm>
          <a:prstGeom prst="ellipse">
            <a:avLst/>
          </a:prstGeom>
          <a:noFill/>
          <a:ln w="19050" cmpd="sng">
            <a:solidFill>
              <a:srgbClr val="FF0A1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122335" y="6312788"/>
            <a:ext cx="20035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An example: Pan et al. 2013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21" grpId="0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hangingPunct="1">
              <a:defRPr/>
            </a:pP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 Model of Pan et al. 2013, Fig 2C.</a:t>
            </a:r>
            <a:endParaRPr lang="en-US" sz="4000" dirty="0">
              <a:ln w="12700" cmpd="sng">
                <a:solidFill>
                  <a:srgbClr val="FFCE02"/>
                </a:solidFill>
                <a:prstDash val="solid"/>
              </a:ln>
            </a:endParaRPr>
          </a:p>
        </p:txBody>
      </p:sp>
      <p:pic>
        <p:nvPicPr>
          <p:cNvPr id="14" name="Picture 28" descr="Regular Use Shield_GoldOnWhite_NoBG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905000"/>
            <a:ext cx="8102494" cy="414667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01" y="3051473"/>
            <a:ext cx="3822700" cy="1056778"/>
            <a:chOff x="-97705" y="3371312"/>
            <a:chExt cx="4176250" cy="1218568"/>
          </a:xfrm>
        </p:grpSpPr>
        <p:sp>
          <p:nvSpPr>
            <p:cNvPr id="15" name="Oval 14"/>
            <p:cNvSpPr/>
            <p:nvPr/>
          </p:nvSpPr>
          <p:spPr>
            <a:xfrm>
              <a:off x="2428794" y="3371312"/>
              <a:ext cx="1649751" cy="948336"/>
            </a:xfrm>
            <a:prstGeom prst="ellipse">
              <a:avLst/>
            </a:prstGeom>
            <a:noFill/>
            <a:ln w="19050" cmpd="sng">
              <a:solidFill>
                <a:srgbClr val="FF0A1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-97705" y="3641544"/>
              <a:ext cx="1649751" cy="948336"/>
            </a:xfrm>
            <a:prstGeom prst="ellipse">
              <a:avLst/>
            </a:prstGeom>
            <a:noFill/>
            <a:ln w="19050" cmpd="sng">
              <a:solidFill>
                <a:srgbClr val="FF0A1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6" idx="6"/>
              <a:endCxn id="15" idx="2"/>
            </p:cNvCxnSpPr>
            <p:nvPr/>
          </p:nvCxnSpPr>
          <p:spPr>
            <a:xfrm flipV="1">
              <a:off x="1552046" y="3845481"/>
              <a:ext cx="876747" cy="270232"/>
            </a:xfrm>
            <a:prstGeom prst="line">
              <a:avLst/>
            </a:prstGeom>
            <a:ln w="19050" cmpd="sng">
              <a:solidFill>
                <a:srgbClr val="FF0A1F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144700" y="3400726"/>
              <a:ext cx="1284094" cy="603324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solidFill>
                <a:srgbClr val="FF0A1F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r>
                <a:rPr lang="en-US" sz="1400" i="1" dirty="0" smtClean="0">
                  <a:solidFill>
                    <a:srgbClr val="FF0000"/>
                  </a:solidFill>
                </a:rPr>
                <a:t>overexpress</a:t>
              </a:r>
            </a:p>
            <a:p>
              <a:r>
                <a:rPr lang="en-US" sz="1400" i="1" dirty="0" smtClean="0">
                  <a:solidFill>
                    <a:srgbClr val="FF0000"/>
                  </a:solidFill>
                </a:rPr>
                <a:t>this gene…</a:t>
              </a:r>
              <a:endParaRPr lang="en-US" sz="1400" i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0481" y="4535879"/>
            <a:ext cx="4161882" cy="1598221"/>
            <a:chOff x="-367646" y="5012512"/>
            <a:chExt cx="4384834" cy="1683837"/>
          </a:xfrm>
        </p:grpSpPr>
        <p:sp>
          <p:nvSpPr>
            <p:cNvPr id="20" name="Oval 19"/>
            <p:cNvSpPr/>
            <p:nvPr/>
          </p:nvSpPr>
          <p:spPr>
            <a:xfrm>
              <a:off x="2367437" y="5748013"/>
              <a:ext cx="1649751" cy="948336"/>
            </a:xfrm>
            <a:prstGeom prst="ellipse">
              <a:avLst/>
            </a:prstGeom>
            <a:noFill/>
            <a:ln w="19050" cmpd="sng">
              <a:solidFill>
                <a:srgbClr val="FF0A1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5698" y="5012512"/>
              <a:ext cx="1649751" cy="948336"/>
            </a:xfrm>
            <a:prstGeom prst="ellipse">
              <a:avLst/>
            </a:prstGeom>
            <a:noFill/>
            <a:ln w="19050" cmpd="sng">
              <a:solidFill>
                <a:srgbClr val="FF0A1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21" idx="6"/>
              <a:endCxn id="20" idx="2"/>
            </p:cNvCxnSpPr>
            <p:nvPr/>
          </p:nvCxnSpPr>
          <p:spPr>
            <a:xfrm>
              <a:off x="1705449" y="5486680"/>
              <a:ext cx="661989" cy="735501"/>
            </a:xfrm>
            <a:prstGeom prst="line">
              <a:avLst/>
            </a:prstGeom>
            <a:ln w="19050" cmpd="sng">
              <a:solidFill>
                <a:srgbClr val="FF0A1F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-367646" y="5918115"/>
              <a:ext cx="1541210" cy="778234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solidFill>
                <a:srgbClr val="FF0A1F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r>
                <a:rPr lang="en-US" sz="1400" i="1" dirty="0" smtClean="0">
                  <a:solidFill>
                    <a:srgbClr val="FF0000"/>
                  </a:solidFill>
                </a:rPr>
                <a:t>measure protein </a:t>
              </a:r>
            </a:p>
            <a:p>
              <a:r>
                <a:rPr lang="en-US" sz="1400" i="1" dirty="0" smtClean="0">
                  <a:solidFill>
                    <a:srgbClr val="FF0000"/>
                  </a:solidFill>
                </a:rPr>
                <a:t>levels of this </a:t>
              </a:r>
            </a:p>
            <a:p>
              <a:r>
                <a:rPr lang="en-US" sz="1400" i="1" dirty="0" smtClean="0">
                  <a:solidFill>
                    <a:srgbClr val="FF0000"/>
                  </a:solidFill>
                </a:rPr>
                <a:t>molecule…</a:t>
              </a:r>
              <a:endParaRPr lang="en-US" sz="1400" i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23204" y="4437140"/>
            <a:ext cx="4195415" cy="618476"/>
            <a:chOff x="4656504" y="4871715"/>
            <a:chExt cx="4521190" cy="666501"/>
          </a:xfrm>
        </p:grpSpPr>
        <p:sp>
          <p:nvSpPr>
            <p:cNvPr id="25" name="Oval 24"/>
            <p:cNvSpPr/>
            <p:nvPr/>
          </p:nvSpPr>
          <p:spPr>
            <a:xfrm>
              <a:off x="4656504" y="5098968"/>
              <a:ext cx="764127" cy="439248"/>
            </a:xfrm>
            <a:prstGeom prst="ellipse">
              <a:avLst/>
            </a:prstGeom>
            <a:noFill/>
            <a:ln w="19050" cmpd="sng">
              <a:solidFill>
                <a:srgbClr val="FF0A1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67106" y="4871715"/>
              <a:ext cx="2132918" cy="331676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solidFill>
                <a:srgbClr val="FF0A1F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o</a:t>
              </a:r>
              <a:r>
                <a:rPr lang="en-US" sz="1400" i="1" dirty="0" smtClean="0">
                  <a:solidFill>
                    <a:srgbClr val="FF0000"/>
                  </a:solidFill>
                </a:rPr>
                <a:t>verexpress HBP1…</a:t>
              </a:r>
              <a:endParaRPr lang="en-US" sz="1400" i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7523929" y="5098968"/>
              <a:ext cx="764127" cy="439248"/>
            </a:xfrm>
            <a:prstGeom prst="ellipse">
              <a:avLst/>
            </a:prstGeom>
            <a:noFill/>
            <a:ln w="19050" cmpd="sng">
              <a:solidFill>
                <a:srgbClr val="FF0A1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32689" y="4871715"/>
              <a:ext cx="1745005" cy="331676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solidFill>
                <a:srgbClr val="FF0A1F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r>
                <a:rPr lang="en-US" sz="1400" i="1" dirty="0" smtClean="0">
                  <a:solidFill>
                    <a:srgbClr val="FF0000"/>
                  </a:solidFill>
                </a:rPr>
                <a:t>reduces DMNT1</a:t>
              </a:r>
              <a:endParaRPr lang="en-US" sz="1400" i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50158" y="5069716"/>
            <a:ext cx="4236711" cy="958325"/>
            <a:chOff x="4606324" y="5521600"/>
            <a:chExt cx="4565694" cy="1032740"/>
          </a:xfrm>
        </p:grpSpPr>
        <p:sp>
          <p:nvSpPr>
            <p:cNvPr id="30" name="Oval 29"/>
            <p:cNvSpPr/>
            <p:nvPr/>
          </p:nvSpPr>
          <p:spPr>
            <a:xfrm>
              <a:off x="4685042" y="5521600"/>
              <a:ext cx="764127" cy="439248"/>
            </a:xfrm>
            <a:prstGeom prst="ellipse">
              <a:avLst/>
            </a:prstGeom>
            <a:noFill/>
            <a:ln w="19050" cmpd="sng">
              <a:solidFill>
                <a:srgbClr val="FF0A1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06324" y="5977978"/>
              <a:ext cx="2622239" cy="563849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solidFill>
                <a:srgbClr val="FF0A1F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o</a:t>
              </a:r>
              <a:r>
                <a:rPr lang="en-US" sz="1400" i="1" dirty="0" smtClean="0">
                  <a:solidFill>
                    <a:srgbClr val="FF0000"/>
                  </a:solidFill>
                </a:rPr>
                <a:t>verexpress mutant with key sequence removed…</a:t>
              </a:r>
              <a:endParaRPr lang="en-US" sz="1400" i="1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7545389" y="5552484"/>
              <a:ext cx="764127" cy="439248"/>
            </a:xfrm>
            <a:prstGeom prst="ellipse">
              <a:avLst/>
            </a:prstGeom>
            <a:noFill/>
            <a:ln w="19050" cmpd="sng">
              <a:solidFill>
                <a:srgbClr val="FF0A1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87034" y="5990491"/>
              <a:ext cx="1284984" cy="563849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solidFill>
                <a:srgbClr val="FF0A1F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a</a:t>
              </a:r>
              <a:r>
                <a:rPr lang="en-US" sz="1400" i="1" dirty="0" smtClean="0">
                  <a:solidFill>
                    <a:srgbClr val="FF0000"/>
                  </a:solidFill>
                </a:rPr>
                <a:t>bolishes effect</a:t>
              </a:r>
              <a:endParaRPr lang="en-US" sz="1400" i="1" dirty="0"/>
            </a:p>
          </p:txBody>
        </p:sp>
      </p:grpSp>
      <p:sp>
        <p:nvSpPr>
          <p:cNvPr id="34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☐☐☐</a:t>
            </a:r>
            <a:r>
              <a:rPr lang="en-US" sz="1100" b="1" dirty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122335" y="6312788"/>
            <a:ext cx="20035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An example: Pan et al. 2013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32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/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Data, Relations and </a:t>
            </a: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Correlations </a:t>
            </a:r>
            <a:b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</a:br>
            <a:r>
              <a:rPr lang="en-US" sz="4000" b="1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are </a:t>
            </a:r>
            <a:r>
              <a:rPr lang="en-US" sz="4000" b="1" i="1" u="sng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Statistical </a:t>
            </a:r>
            <a:r>
              <a:rPr lang="en-US" sz="4000" b="1" i="1" u="sng" spc="50" dirty="0" smtClean="0">
                <a:ln w="12700" cmpd="sng">
                  <a:solidFill>
                    <a:srgbClr val="FFCE0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ea typeface="+mj-ea"/>
                <a:cs typeface="+mj-cs"/>
              </a:rPr>
              <a:t>Effects</a:t>
            </a:r>
            <a:endParaRPr lang="en-US" sz="4000" i="1" u="sng" dirty="0">
              <a:ea typeface="+mj-ea"/>
              <a:cs typeface="+mj-cs"/>
            </a:endParaRPr>
          </a:p>
        </p:txBody>
      </p:sp>
      <p:pic>
        <p:nvPicPr>
          <p:cNvPr id="26628" name="Picture 28" descr="Regular Use Shield_GoldOnWhite_NoB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12738"/>
            <a:ext cx="4635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spc="50" dirty="0">
              <a:ln w="12700" cmpd="sng">
                <a:solidFill>
                  <a:srgbClr val="FFCE02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10" name="Content Placeholder 6" descr="DataRelationCorrelation.jpg"/>
          <p:cNvPicPr>
            <a:picLocks noGrp="1" noChangeAspect="1"/>
          </p:cNvPicPr>
          <p:nvPr>
            <p:ph idx="1"/>
          </p:nvPr>
        </p:nvPicPr>
        <p:blipFill>
          <a:blip r:embed="rId4"/>
          <a:srcRect l="-4202" r="-4202"/>
          <a:stretch>
            <a:fillRect/>
          </a:stretch>
        </p:blipFill>
        <p:spPr>
          <a:xfrm>
            <a:off x="381000" y="1600200"/>
            <a:ext cx="8229600" cy="4525963"/>
          </a:xfrm>
        </p:spPr>
      </p:pic>
      <p:sp>
        <p:nvSpPr>
          <p:cNvPr id="3" name="TextBox 2"/>
          <p:cNvSpPr txBox="1"/>
          <p:nvPr/>
        </p:nvSpPr>
        <p:spPr>
          <a:xfrm>
            <a:off x="711197" y="5474597"/>
            <a:ext cx="2023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Laugero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i="1" dirty="0" smtClean="0">
                <a:solidFill>
                  <a:srgbClr val="000000"/>
                </a:solidFill>
              </a:rPr>
              <a:t>et al. </a:t>
            </a:r>
            <a:r>
              <a:rPr lang="en-US" sz="1200" dirty="0" smtClean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00"/>
                </a:solidFill>
              </a:rPr>
              <a:t>2001</a:t>
            </a:r>
            <a:r>
              <a:rPr lang="en-US" sz="1200" dirty="0" smtClean="0">
                <a:solidFill>
                  <a:srgbClr val="000000"/>
                </a:solidFill>
              </a:rPr>
              <a:t>) Endocrinology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smtClean="0">
                <a:solidFill>
                  <a:srgbClr val="000000"/>
                </a:solidFill>
              </a:rPr>
              <a:t>142</a:t>
            </a:r>
            <a:r>
              <a:rPr lang="en-US" sz="1200" dirty="0">
                <a:solidFill>
                  <a:srgbClr val="000000"/>
                </a:solidFill>
              </a:rPr>
              <a:t>(7): 2796-804 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4470401" y="6505031"/>
            <a:ext cx="4588936" cy="31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☐☐☐☐</a:t>
            </a:r>
            <a:r>
              <a:rPr lang="en-US" sz="1100" b="1" dirty="0">
                <a:ln>
                  <a:solidFill>
                    <a:srgbClr val="FFDF4C"/>
                  </a:solidFill>
                </a:ln>
                <a:solidFill>
                  <a:srgbClr val="FFCE02"/>
                </a:solidFill>
                <a:latin typeface="Wingdings" charset="0"/>
                <a:cs typeface="Wingdings" charset="0"/>
              </a:rPr>
              <a:t></a:t>
            </a:r>
            <a:r>
              <a:rPr lang="en-US" sz="1100" dirty="0" smtClean="0">
                <a:ln>
                  <a:solidFill>
                    <a:srgbClr val="FFFFFF"/>
                  </a:solidFill>
                </a:ln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 ☐</a:t>
            </a:r>
            <a:r>
              <a:rPr lang="en-US" sz="1100" b="1" dirty="0" smtClean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☐☐ ☐ ☐</a:t>
            </a:r>
            <a:r>
              <a:rPr lang="en-US" sz="1100" b="1" dirty="0">
                <a:solidFill>
                  <a:srgbClr val="FFCE02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endParaRPr lang="en-US" sz="1100" b="1" dirty="0">
              <a:solidFill>
                <a:srgbClr val="558ED5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122335" y="6312788"/>
            <a:ext cx="20035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An example: Pan et al. 2013</a:t>
            </a:r>
            <a:endParaRPr lang="en-US" sz="1200" i="1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450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mReboot-05-01-12-1348-gul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skmReboot-05-01-12-1348-gully.potx</Template>
  <TotalTime>28128</TotalTime>
  <Words>1317</Words>
  <Application>Microsoft Macintosh PowerPoint</Application>
  <PresentationFormat>On-screen Show (4:3)</PresentationFormat>
  <Paragraphs>171</Paragraphs>
  <Slides>18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skmReboot-05-01-12-1348-gully</vt:lpstr>
      <vt:lpstr>PowerPoint Presentation</vt:lpstr>
      <vt:lpstr>The ‘Cycle of Scientific Investigation’ Model</vt:lpstr>
      <vt:lpstr>How Does Knowledge Evolve?</vt:lpstr>
      <vt:lpstr>A Three-Level Model</vt:lpstr>
      <vt:lpstr>Knowledge Engineering from Experimental Design (KEfED)</vt:lpstr>
      <vt:lpstr>Interpretations in Pan et al. 2013,  A Molecular Biology Paper  </vt:lpstr>
      <vt:lpstr>Pan et al. 2013, Experiments and Observations </vt:lpstr>
      <vt:lpstr>A Model of Pan et al. 2013, Fig 2C.</vt:lpstr>
      <vt:lpstr>Data, Relations and Correlations  are Statistical Effects</vt:lpstr>
      <vt:lpstr>Preliminary KEfED Annotations in brat</vt:lpstr>
      <vt:lpstr>Holderfield et al. 2013</vt:lpstr>
      <vt:lpstr>Preliminary KEfED Annotations of Holderfield et al. 2013 in brat</vt:lpstr>
      <vt:lpstr>Previous implementation focused  on precise definition of types</vt:lpstr>
      <vt:lpstr>Preliminary KEfED Annotation  Model – very lightweight types</vt:lpstr>
      <vt:lpstr>Reading KEfED: measurement variables indexed by parameter variables</vt:lpstr>
      <vt:lpstr>Document Management –  Big Mechanism PMC  Corpus</vt:lpstr>
      <vt:lpstr>Open Questions</vt:lpstr>
      <vt:lpstr>GitHub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uscadmin</dc:creator>
  <cp:lastModifiedBy>Gully Burns</cp:lastModifiedBy>
  <cp:revision>445</cp:revision>
  <dcterms:created xsi:type="dcterms:W3CDTF">2014-08-06T18:43:24Z</dcterms:created>
  <dcterms:modified xsi:type="dcterms:W3CDTF">2014-08-07T04:50:49Z</dcterms:modified>
</cp:coreProperties>
</file>